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</p:sldIdLst>
  <p:sldSz cx="9144000" cy="6858000" type="screen4x3"/>
  <p:notesSz cx="9144000" cy="6858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1716" y="1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03526" y="195529"/>
            <a:ext cx="4536947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200025" y="-138113"/>
            <a:ext cx="9544050" cy="713422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73250" y="2747264"/>
            <a:ext cx="6397498" cy="8426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8267" y="1093089"/>
            <a:ext cx="4603750" cy="29521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2.jpg"/><Relationship Id="rId4" Type="http://schemas.openxmlformats.org/officeDocument/2006/relationships/image" Target="../media/image66.png"/><Relationship Id="rId9" Type="http://schemas.openxmlformats.org/officeDocument/2006/relationships/image" Target="../media/image7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ltron.com.br/" TargetMode="External"/><Relationship Id="rId2" Type="http://schemas.openxmlformats.org/officeDocument/2006/relationships/hyperlink" Target="http://www.newhorizon.com.b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guilherme.nrosa@sp.senac.br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rofguilherme.wordpress.com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jpg"/><Relationship Id="rId4" Type="http://schemas.openxmlformats.org/officeDocument/2006/relationships/image" Target="../media/image103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8.jpg"/><Relationship Id="rId4" Type="http://schemas.openxmlformats.org/officeDocument/2006/relationships/image" Target="../media/image10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extreme.outervision.com/psucalculatorlite.jsp" TargetMode="External"/><Relationship Id="rId4" Type="http://schemas.openxmlformats.org/officeDocument/2006/relationships/image" Target="../media/image11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jpg"/><Relationship Id="rId4" Type="http://schemas.openxmlformats.org/officeDocument/2006/relationships/image" Target="../media/image118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2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jp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jp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0025" y="-138113"/>
            <a:ext cx="9544050" cy="713422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90600" y="1508760"/>
            <a:ext cx="6998334" cy="157927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4650"/>
              </a:lnSpc>
              <a:spcBef>
                <a:spcPts val="95"/>
              </a:spcBef>
            </a:pPr>
            <a:r>
              <a:rPr sz="4000" spc="-5" dirty="0">
                <a:solidFill>
                  <a:srgbClr val="00498E"/>
                </a:solidFill>
                <a:latin typeface="Arial MT"/>
                <a:cs typeface="Arial MT"/>
              </a:rPr>
              <a:t>Manutenção</a:t>
            </a:r>
            <a:r>
              <a:rPr sz="40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40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4000" spc="-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4000" spc="-5" dirty="0">
                <a:solidFill>
                  <a:srgbClr val="00498E"/>
                </a:solidFill>
                <a:latin typeface="Arial MT"/>
                <a:cs typeface="Arial MT"/>
              </a:rPr>
              <a:t>Computadores</a:t>
            </a:r>
            <a:endParaRPr sz="4000" dirty="0">
              <a:latin typeface="Arial MT"/>
              <a:cs typeface="Arial MT"/>
            </a:endParaRPr>
          </a:p>
          <a:p>
            <a:pPr algn="ctr">
              <a:lnSpc>
                <a:spcPts val="3210"/>
              </a:lnSpc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Aula</a:t>
            </a:r>
            <a:r>
              <a:rPr sz="2800" spc="-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3</a:t>
            </a:r>
            <a:endParaRPr sz="2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6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0"/>
            <a:ext cx="63252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Porque</a:t>
            </a:r>
            <a:r>
              <a:rPr sz="3600" b="1" dirty="0">
                <a:latin typeface="Arial"/>
                <a:cs typeface="Arial"/>
              </a:rPr>
              <a:t> não</a:t>
            </a:r>
            <a:r>
              <a:rPr sz="3600" b="1" spc="-20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posso</a:t>
            </a:r>
            <a:r>
              <a:rPr sz="3600" b="1" spc="-15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fazer????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34639" y="4515611"/>
            <a:ext cx="3186684" cy="145999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58267" y="775208"/>
            <a:ext cx="8196580" cy="3622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7685" indent="-515620">
              <a:lnSpc>
                <a:spcPct val="100000"/>
              </a:lnSpc>
              <a:spcBef>
                <a:spcPts val="95"/>
              </a:spcBef>
              <a:buAutoNum type="alphaLcParenR"/>
              <a:tabLst>
                <a:tab pos="527685" algn="l"/>
                <a:tab pos="528320" algn="l"/>
              </a:tabLst>
            </a:pP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computador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pode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"dar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choque"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usuário.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2400"/>
              </a:spcBef>
              <a:buAutoNum type="alphaLcParenR"/>
              <a:tabLst>
                <a:tab pos="388620" algn="l"/>
              </a:tabLst>
            </a:pPr>
            <a:r>
              <a:rPr sz="2800" spc="-25" dirty="0">
                <a:latin typeface="Calibri"/>
                <a:cs typeface="Calibri"/>
              </a:rPr>
              <a:t>Pode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ocorrer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um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curto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circuito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quando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computador 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conectado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15" dirty="0">
                <a:latin typeface="Calibri"/>
                <a:cs typeface="Calibri"/>
              </a:rPr>
              <a:t>outro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equipamento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um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monitor, 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uma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impressora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ou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à </a:t>
            </a:r>
            <a:r>
              <a:rPr sz="2800" spc="-10" dirty="0">
                <a:latin typeface="Calibri"/>
                <a:cs typeface="Calibri"/>
              </a:rPr>
              <a:t>linha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telefônica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através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modem.</a:t>
            </a:r>
            <a:endParaRPr sz="2800">
              <a:latin typeface="Calibri"/>
              <a:cs typeface="Calibri"/>
            </a:endParaRPr>
          </a:p>
          <a:p>
            <a:pPr marL="12700" marR="91440">
              <a:lnSpc>
                <a:spcPct val="100000"/>
              </a:lnSpc>
              <a:spcBef>
                <a:spcPts val="2400"/>
              </a:spcBef>
              <a:buAutoNum type="alphaLcParenR"/>
              <a:tabLst>
                <a:tab pos="352425" algn="l"/>
              </a:tabLst>
            </a:pPr>
            <a:r>
              <a:rPr sz="2800" spc="-10" dirty="0">
                <a:latin typeface="Calibri"/>
                <a:cs typeface="Calibri"/>
              </a:rPr>
              <a:t>Em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caso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defeito</a:t>
            </a:r>
            <a:r>
              <a:rPr sz="2800" spc="-5" dirty="0">
                <a:latin typeface="Calibri"/>
                <a:cs typeface="Calibri"/>
              </a:rPr>
              <a:t> na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fonte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 </a:t>
            </a:r>
            <a:r>
              <a:rPr sz="2800" spc="-15" dirty="0">
                <a:latin typeface="Calibri"/>
                <a:cs typeface="Calibri"/>
              </a:rPr>
              <a:t>alimentação,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placas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podem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ficar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definitivamente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danificadas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apesar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da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existência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fusível.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334" y="116585"/>
            <a:ext cx="21228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30" dirty="0">
                <a:latin typeface="Calibri"/>
                <a:cs typeface="Calibri"/>
              </a:rPr>
              <a:t>T</a:t>
            </a:r>
            <a:r>
              <a:rPr sz="3600" dirty="0">
                <a:latin typeface="Calibri"/>
                <a:cs typeface="Calibri"/>
              </a:rPr>
              <a:t>er</a:t>
            </a:r>
            <a:r>
              <a:rPr sz="3600" spc="-60" dirty="0">
                <a:latin typeface="Calibri"/>
                <a:cs typeface="Calibri"/>
              </a:rPr>
              <a:t>r</a:t>
            </a:r>
            <a:r>
              <a:rPr sz="3600" spc="-5" dirty="0">
                <a:latin typeface="Calibri"/>
                <a:cs typeface="Calibri"/>
              </a:rPr>
              <a:t>ôm</a:t>
            </a:r>
            <a:r>
              <a:rPr sz="3600" spc="-30" dirty="0">
                <a:latin typeface="Calibri"/>
                <a:cs typeface="Calibri"/>
              </a:rPr>
              <a:t>e</a:t>
            </a:r>
            <a:r>
              <a:rPr sz="3600" dirty="0">
                <a:latin typeface="Calibri"/>
                <a:cs typeface="Calibri"/>
              </a:rPr>
              <a:t>t</a:t>
            </a:r>
            <a:r>
              <a:rPr sz="3600" spc="-65" dirty="0">
                <a:latin typeface="Calibri"/>
                <a:cs typeface="Calibri"/>
              </a:rPr>
              <a:t>r</a:t>
            </a:r>
            <a:r>
              <a:rPr sz="3600" dirty="0">
                <a:latin typeface="Calibri"/>
                <a:cs typeface="Calibri"/>
              </a:rPr>
              <a:t>o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4891785"/>
            <a:ext cx="8883650" cy="1855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000" b="1" spc="-25" dirty="0">
                <a:latin typeface="Calibri"/>
                <a:cs typeface="Calibri"/>
              </a:rPr>
              <a:t>Terrômetro </a:t>
            </a:r>
            <a:r>
              <a:rPr sz="2000" dirty="0">
                <a:latin typeface="Calibri"/>
                <a:cs typeface="Calibri"/>
              </a:rPr>
              <a:t>é um </a:t>
            </a:r>
            <a:r>
              <a:rPr sz="2000" spc="-5" dirty="0">
                <a:latin typeface="Calibri"/>
                <a:cs typeface="Calibri"/>
              </a:rPr>
              <a:t>medidor de </a:t>
            </a:r>
            <a:r>
              <a:rPr sz="2000" spc="-10" dirty="0">
                <a:latin typeface="Calibri"/>
                <a:cs typeface="Calibri"/>
              </a:rPr>
              <a:t>resistência </a:t>
            </a:r>
            <a:r>
              <a:rPr sz="2000" dirty="0">
                <a:latin typeface="Calibri"/>
                <a:cs typeface="Calibri"/>
              </a:rPr>
              <a:t>de </a:t>
            </a:r>
            <a:r>
              <a:rPr sz="2000" spc="-15" dirty="0">
                <a:latin typeface="Calibri"/>
                <a:cs typeface="Calibri"/>
              </a:rPr>
              <a:t>terra, </a:t>
            </a:r>
            <a:r>
              <a:rPr sz="2000" dirty="0">
                <a:latin typeface="Calibri"/>
                <a:cs typeface="Calibri"/>
              </a:rPr>
              <a:t>que </a:t>
            </a:r>
            <a:r>
              <a:rPr sz="2000" spc="-5" dirty="0">
                <a:latin typeface="Calibri"/>
                <a:cs typeface="Calibri"/>
              </a:rPr>
              <a:t>pode ser usado </a:t>
            </a:r>
            <a:r>
              <a:rPr sz="2000" spc="-15" dirty="0">
                <a:latin typeface="Calibri"/>
                <a:cs typeface="Calibri"/>
              </a:rPr>
              <a:t>tanto para 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medição</a:t>
            </a:r>
            <a:r>
              <a:rPr sz="2000" dirty="0">
                <a:latin typeface="Calibri"/>
                <a:cs typeface="Calibri"/>
              </a:rPr>
              <a:t> de </a:t>
            </a:r>
            <a:r>
              <a:rPr sz="2000" spc="-5" dirty="0">
                <a:latin typeface="Calibri"/>
                <a:cs typeface="Calibri"/>
              </a:rPr>
              <a:t>resistência</a:t>
            </a:r>
            <a:r>
              <a:rPr sz="2000" dirty="0">
                <a:latin typeface="Calibri"/>
                <a:cs typeface="Calibri"/>
              </a:rPr>
              <a:t> de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aterramento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para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medição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das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tensões</a:t>
            </a:r>
            <a:r>
              <a:rPr sz="2000" dirty="0">
                <a:latin typeface="Calibri"/>
                <a:cs typeface="Calibri"/>
              </a:rPr>
              <a:t> espúrias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geradas</a:t>
            </a:r>
            <a:r>
              <a:rPr sz="2000" spc="-5" dirty="0">
                <a:latin typeface="Calibri"/>
                <a:cs typeface="Calibri"/>
              </a:rPr>
              <a:t> pelas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correntes</a:t>
            </a:r>
            <a:r>
              <a:rPr sz="2000" spc="-10" dirty="0">
                <a:latin typeface="Calibri"/>
                <a:cs typeface="Calibri"/>
              </a:rPr>
              <a:t> parasitas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solo.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Entre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aplicações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mais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comuns</a:t>
            </a:r>
            <a:r>
              <a:rPr sz="2000" dirty="0">
                <a:latin typeface="Calibri"/>
                <a:cs typeface="Calibri"/>
              </a:rPr>
              <a:t> do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terrômetro,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podemos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destacar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medição</a:t>
            </a:r>
            <a:r>
              <a:rPr sz="2000" dirty="0">
                <a:latin typeface="Calibri"/>
                <a:cs typeface="Calibri"/>
              </a:rPr>
              <a:t> de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resistência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terra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em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indústrias,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edifícios,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residências,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pára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raios,</a:t>
            </a:r>
            <a:r>
              <a:rPr sz="2000" spc="-5" dirty="0">
                <a:latin typeface="Calibri"/>
                <a:cs typeface="Calibri"/>
              </a:rPr>
              <a:t> antenas</a:t>
            </a:r>
            <a:r>
              <a:rPr sz="2000" dirty="0">
                <a:latin typeface="Calibri"/>
                <a:cs typeface="Calibri"/>
              </a:rPr>
              <a:t> 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subestações,</a:t>
            </a:r>
            <a:r>
              <a:rPr sz="2000" spc="-5" dirty="0">
                <a:latin typeface="Calibri"/>
                <a:cs typeface="Calibri"/>
              </a:rPr>
              <a:t> permitindo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avaliar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qualidade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 um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sistema</a:t>
            </a:r>
            <a:r>
              <a:rPr sz="2000" spc="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aterramento.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8467" y="758951"/>
            <a:ext cx="6121908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267" y="189433"/>
            <a:ext cx="59880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Calibri"/>
                <a:cs typeface="Calibri"/>
              </a:rPr>
              <a:t>Como</a:t>
            </a:r>
            <a:r>
              <a:rPr sz="4000" dirty="0">
                <a:latin typeface="Calibri"/>
                <a:cs typeface="Calibri"/>
              </a:rPr>
              <a:t> </a:t>
            </a:r>
            <a:r>
              <a:rPr sz="4000" spc="-35" dirty="0">
                <a:latin typeface="Calibri"/>
                <a:cs typeface="Calibri"/>
              </a:rPr>
              <a:t>fazer</a:t>
            </a:r>
            <a:r>
              <a:rPr sz="4000" spc="-40" dirty="0">
                <a:latin typeface="Calibri"/>
                <a:cs typeface="Calibri"/>
              </a:rPr>
              <a:t> </a:t>
            </a:r>
            <a:r>
              <a:rPr sz="4000" spc="-5" dirty="0">
                <a:latin typeface="Calibri"/>
                <a:cs typeface="Calibri"/>
              </a:rPr>
              <a:t>um</a:t>
            </a:r>
            <a:r>
              <a:rPr sz="4000" spc="-15" dirty="0">
                <a:latin typeface="Calibri"/>
                <a:cs typeface="Calibri"/>
              </a:rPr>
              <a:t> </a:t>
            </a:r>
            <a:r>
              <a:rPr sz="4000" spc="-25" dirty="0">
                <a:latin typeface="Calibri"/>
                <a:cs typeface="Calibri"/>
              </a:rPr>
              <a:t>aterramento.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0055" y="618744"/>
            <a:ext cx="6723888" cy="595579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4970" y="134492"/>
            <a:ext cx="4446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Eletricidade</a:t>
            </a:r>
            <a:r>
              <a:rPr sz="3600" b="1" spc="-20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estática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0772" y="1025652"/>
            <a:ext cx="5050790" cy="2508885"/>
            <a:chOff x="80772" y="1025652"/>
            <a:chExt cx="5050790" cy="25088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772" y="1025652"/>
              <a:ext cx="5050536" cy="6797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772" y="1391412"/>
              <a:ext cx="4751832" cy="67970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772" y="1757172"/>
              <a:ext cx="4570476" cy="6797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772" y="2122932"/>
              <a:ext cx="3837432" cy="6797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772" y="2488691"/>
              <a:ext cx="2103120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78507" y="2488691"/>
              <a:ext cx="879347" cy="6797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19527" y="2488691"/>
              <a:ext cx="1427988" cy="6797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42131" y="2488691"/>
              <a:ext cx="1089660" cy="6797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772" y="2854452"/>
              <a:ext cx="1612392" cy="6797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7780" y="2854452"/>
              <a:ext cx="641604" cy="679703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0772" y="3585971"/>
            <a:ext cx="1889760" cy="679703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spc="-30" dirty="0"/>
              <a:t> </a:t>
            </a:r>
            <a:r>
              <a:rPr dirty="0"/>
              <a:t>eletricidade</a:t>
            </a:r>
            <a:r>
              <a:rPr spc="-30" dirty="0"/>
              <a:t> </a:t>
            </a:r>
            <a:r>
              <a:rPr spc="-15" dirty="0"/>
              <a:t>estática</a:t>
            </a:r>
            <a:r>
              <a:rPr spc="-35" dirty="0"/>
              <a:t> </a:t>
            </a:r>
            <a:r>
              <a:rPr spc="-5" dirty="0"/>
              <a:t>das</a:t>
            </a:r>
            <a:r>
              <a:rPr spc="-20" dirty="0"/>
              <a:t> </a:t>
            </a:r>
            <a:r>
              <a:rPr spc="-5" dirty="0"/>
              <a:t>suas</a:t>
            </a:r>
            <a:r>
              <a:rPr spc="-20" dirty="0"/>
              <a:t> </a:t>
            </a:r>
            <a:r>
              <a:rPr dirty="0"/>
              <a:t>mãos </a:t>
            </a:r>
            <a:r>
              <a:rPr spc="-530" dirty="0"/>
              <a:t> </a:t>
            </a:r>
            <a:r>
              <a:rPr spc="-5" dirty="0"/>
              <a:t>pode </a:t>
            </a:r>
            <a:r>
              <a:rPr spc="-10" dirty="0"/>
              <a:t>danificar </a:t>
            </a:r>
            <a:r>
              <a:rPr spc="-5" dirty="0"/>
              <a:t>os chips </a:t>
            </a:r>
            <a:r>
              <a:rPr dirty="0"/>
              <a:t>e </a:t>
            </a:r>
            <a:r>
              <a:rPr spc="-10" dirty="0"/>
              <a:t>placas </a:t>
            </a:r>
            <a:r>
              <a:rPr spc="-5" dirty="0"/>
              <a:t>do </a:t>
            </a:r>
            <a:r>
              <a:rPr dirty="0"/>
              <a:t> </a:t>
            </a:r>
            <a:r>
              <a:rPr spc="-30" dirty="0"/>
              <a:t>computador. </a:t>
            </a:r>
            <a:r>
              <a:rPr spc="-5" dirty="0"/>
              <a:t>Quando </a:t>
            </a:r>
            <a:r>
              <a:rPr spc="-10" dirty="0"/>
              <a:t>tocamos </a:t>
            </a:r>
            <a:r>
              <a:rPr spc="-5" dirty="0"/>
              <a:t>os </a:t>
            </a:r>
            <a:r>
              <a:rPr dirty="0"/>
              <a:t> </a:t>
            </a:r>
            <a:r>
              <a:rPr spc="-5" dirty="0"/>
              <a:t>chips, </a:t>
            </a:r>
            <a:r>
              <a:rPr spc="-15" dirty="0"/>
              <a:t>ocorre </a:t>
            </a:r>
            <a:r>
              <a:rPr spc="-5" dirty="0"/>
              <a:t>uma </a:t>
            </a:r>
            <a:r>
              <a:rPr spc="-15" dirty="0"/>
              <a:t>descarga </a:t>
            </a:r>
            <a:r>
              <a:rPr spc="-10" dirty="0"/>
              <a:t> </a:t>
            </a:r>
            <a:r>
              <a:rPr spc="-15" dirty="0"/>
              <a:t>eletrostática </a:t>
            </a:r>
            <a:r>
              <a:rPr spc="-5" dirty="0"/>
              <a:t>(</a:t>
            </a:r>
            <a:r>
              <a:rPr spc="-5" dirty="0">
                <a:solidFill>
                  <a:srgbClr val="843B0C"/>
                </a:solidFill>
              </a:rPr>
              <a:t>ESD </a:t>
            </a:r>
            <a:r>
              <a:rPr dirty="0"/>
              <a:t>= </a:t>
            </a:r>
            <a:r>
              <a:rPr spc="-10" dirty="0"/>
              <a:t>Eletro Static </a:t>
            </a:r>
            <a:r>
              <a:rPr spc="-5" dirty="0"/>
              <a:t> </a:t>
            </a:r>
            <a:r>
              <a:rPr spc="-10" dirty="0"/>
              <a:t>Discharge).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/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>
                <a:solidFill>
                  <a:srgbClr val="843B0C"/>
                </a:solidFill>
              </a:rPr>
              <a:t>Precauções: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80772" y="3951732"/>
            <a:ext cx="4630420" cy="1045844"/>
            <a:chOff x="80772" y="3951732"/>
            <a:chExt cx="4630420" cy="1045844"/>
          </a:xfrm>
        </p:grpSpPr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772" y="3951732"/>
              <a:ext cx="4629912" cy="67970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772" y="4317492"/>
              <a:ext cx="1042416" cy="679704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258267" y="4019804"/>
            <a:ext cx="41808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a) </a:t>
            </a:r>
            <a:r>
              <a:rPr sz="2400" spc="-10" dirty="0">
                <a:latin typeface="Calibri"/>
                <a:cs typeface="Calibri"/>
              </a:rPr>
              <a:t>Segurar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10" dirty="0">
                <a:latin typeface="Calibri"/>
                <a:cs typeface="Calibri"/>
              </a:rPr>
              <a:t>peças </a:t>
            </a:r>
            <a:r>
              <a:rPr sz="2400" spc="-5" dirty="0">
                <a:latin typeface="Calibri"/>
                <a:cs typeface="Calibri"/>
              </a:rPr>
              <a:t>sem </a:t>
            </a:r>
            <a:r>
              <a:rPr sz="2400" spc="-15" dirty="0">
                <a:latin typeface="Calibri"/>
                <a:cs typeface="Calibri"/>
              </a:rPr>
              <a:t>tocar </a:t>
            </a:r>
            <a:r>
              <a:rPr sz="2400" spc="-5" dirty="0">
                <a:latin typeface="Calibri"/>
                <a:cs typeface="Calibri"/>
              </a:rPr>
              <a:t>nos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chips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0772" y="5049011"/>
            <a:ext cx="5062855" cy="1045844"/>
            <a:chOff x="80772" y="5049011"/>
            <a:chExt cx="5062855" cy="1045844"/>
          </a:xfrm>
        </p:grpSpPr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772" y="5049011"/>
              <a:ext cx="5062728" cy="67970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772" y="5414771"/>
              <a:ext cx="1472184" cy="679704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58267" y="5116779"/>
            <a:ext cx="46151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b)</a:t>
            </a:r>
            <a:r>
              <a:rPr sz="2400" spc="-15" dirty="0">
                <a:latin typeface="Calibri"/>
                <a:cs typeface="Calibri"/>
              </a:rPr>
              <a:t> Descarregar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5" dirty="0">
                <a:latin typeface="Calibri"/>
                <a:cs typeface="Calibri"/>
              </a:rPr>
              <a:t>mãos </a:t>
            </a:r>
            <a:r>
              <a:rPr sz="2400" dirty="0">
                <a:latin typeface="Calibri"/>
                <a:cs typeface="Calibri"/>
              </a:rPr>
              <a:t>em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corpo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alibri"/>
                <a:cs typeface="Calibri"/>
              </a:rPr>
              <a:t>metálico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732011" y="6496303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13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167884" y="836675"/>
            <a:ext cx="3368040" cy="3354324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5252465" y="4242561"/>
            <a:ext cx="16605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843B0C"/>
                </a:solidFill>
                <a:latin typeface="Calibri"/>
                <a:cs typeface="Calibri"/>
              </a:rPr>
              <a:t>Este</a:t>
            </a:r>
            <a:r>
              <a:rPr sz="1600" spc="-25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843B0C"/>
                </a:solidFill>
                <a:latin typeface="Calibri"/>
                <a:cs typeface="Calibri"/>
              </a:rPr>
              <a:t>símbolo</a:t>
            </a:r>
            <a:r>
              <a:rPr sz="1600" spc="-20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Calibri"/>
                <a:cs typeface="Calibri"/>
              </a:rPr>
              <a:t>indica: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252465" y="4730241"/>
            <a:ext cx="30226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843B0C"/>
                </a:solidFill>
                <a:latin typeface="Calibri"/>
                <a:cs typeface="Calibri"/>
              </a:rPr>
              <a:t>CUIDADO:</a:t>
            </a:r>
            <a:r>
              <a:rPr sz="1600" b="1" spc="20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843B0C"/>
                </a:solidFill>
                <a:latin typeface="Calibri"/>
                <a:cs typeface="Calibri"/>
              </a:rPr>
              <a:t>DISPOSITIVO</a:t>
            </a:r>
            <a:r>
              <a:rPr sz="1600" b="1" spc="35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843B0C"/>
                </a:solidFill>
                <a:latin typeface="Calibri"/>
                <a:cs typeface="Calibri"/>
              </a:rPr>
              <a:t>SENSÍVEL A </a:t>
            </a:r>
            <a:r>
              <a:rPr sz="1600" b="1" spc="-350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843B0C"/>
                </a:solidFill>
                <a:latin typeface="Calibri"/>
                <a:cs typeface="Calibri"/>
              </a:rPr>
              <a:t>DESCARGAS</a:t>
            </a:r>
            <a:r>
              <a:rPr sz="1600" b="1" spc="30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1600" b="1" spc="-25" dirty="0">
                <a:solidFill>
                  <a:srgbClr val="843B0C"/>
                </a:solidFill>
                <a:latin typeface="Calibri"/>
                <a:cs typeface="Calibri"/>
              </a:rPr>
              <a:t>ELETROSTÁTICAS.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4970" y="85090"/>
            <a:ext cx="6453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ESD</a:t>
            </a:r>
            <a:r>
              <a:rPr sz="3600" b="1" spc="-15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podem causar</a:t>
            </a:r>
            <a:r>
              <a:rPr sz="3600" b="1" spc="-20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incêndios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7735" y="1053083"/>
            <a:ext cx="3450336" cy="396087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9590" y="5175250"/>
            <a:ext cx="8084184" cy="1550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libri"/>
                <a:cs typeface="Calibri"/>
              </a:rPr>
              <a:t>Descargas</a:t>
            </a:r>
            <a:r>
              <a:rPr sz="2000" spc="-15" dirty="0">
                <a:latin typeface="Calibri"/>
                <a:cs typeface="Calibri"/>
              </a:rPr>
              <a:t> eletrostáticas</a:t>
            </a:r>
            <a:r>
              <a:rPr sz="2000" spc="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podem</a:t>
            </a:r>
            <a:r>
              <a:rPr sz="2000" spc="-15" dirty="0">
                <a:latin typeface="Calibri"/>
                <a:cs typeface="Calibri"/>
              </a:rPr>
              <a:t> até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causar incêndios.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Nos</a:t>
            </a:r>
            <a:r>
              <a:rPr sz="2000" spc="-10" dirty="0">
                <a:latin typeface="Calibri"/>
                <a:cs typeface="Calibri"/>
              </a:rPr>
              <a:t> Estados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Unidos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ocorrem cerca </a:t>
            </a:r>
            <a:r>
              <a:rPr sz="2000" spc="-5" dirty="0">
                <a:latin typeface="Calibri"/>
                <a:cs typeface="Calibri"/>
              </a:rPr>
              <a:t>de </a:t>
            </a:r>
            <a:r>
              <a:rPr sz="2000" dirty="0">
                <a:latin typeface="Calibri"/>
                <a:cs typeface="Calibri"/>
              </a:rPr>
              <a:t>1000 incêndios em </a:t>
            </a:r>
            <a:r>
              <a:rPr sz="2000" spc="-10" dirty="0">
                <a:latin typeface="Calibri"/>
                <a:cs typeface="Calibri"/>
              </a:rPr>
              <a:t>postos </a:t>
            </a:r>
            <a:r>
              <a:rPr sz="2000" spc="-5" dirty="0">
                <a:latin typeface="Calibri"/>
                <a:cs typeface="Calibri"/>
              </a:rPr>
              <a:t>de gasolina, </a:t>
            </a:r>
            <a:r>
              <a:rPr sz="2000" spc="-10" dirty="0">
                <a:latin typeface="Calibri"/>
                <a:cs typeface="Calibri"/>
              </a:rPr>
              <a:t>todos </a:t>
            </a:r>
            <a:r>
              <a:rPr sz="2000" spc="-5" dirty="0">
                <a:latin typeface="Calibri"/>
                <a:cs typeface="Calibri"/>
              </a:rPr>
              <a:t>os </a:t>
            </a:r>
            <a:r>
              <a:rPr sz="2000" dirty="0">
                <a:latin typeface="Calibri"/>
                <a:cs typeface="Calibri"/>
              </a:rPr>
              <a:t>anos. </a:t>
            </a:r>
            <a:r>
              <a:rPr sz="2000" spc="-5" dirty="0">
                <a:latin typeface="Calibri"/>
                <a:cs typeface="Calibri"/>
              </a:rPr>
              <a:t>Os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usuários</a:t>
            </a:r>
            <a:r>
              <a:rPr sz="2000" spc="-10" dirty="0">
                <a:latin typeface="Calibri"/>
                <a:cs typeface="Calibri"/>
              </a:rPr>
              <a:t> devem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tocar</a:t>
            </a:r>
            <a:r>
              <a:rPr sz="2000" dirty="0">
                <a:latin typeface="Calibri"/>
                <a:cs typeface="Calibri"/>
              </a:rPr>
              <a:t> em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painéis </a:t>
            </a:r>
            <a:r>
              <a:rPr sz="2000" spc="-10" dirty="0">
                <a:latin typeface="Calibri"/>
                <a:cs typeface="Calibri"/>
              </a:rPr>
              <a:t>aterrados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como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indicado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acima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para </a:t>
            </a:r>
            <a:r>
              <a:rPr sz="2000" spc="-10" dirty="0">
                <a:latin typeface="Calibri"/>
                <a:cs typeface="Calibri"/>
              </a:rPr>
              <a:t> descarregarem</a:t>
            </a:r>
            <a:r>
              <a:rPr sz="2000" spc="-5" dirty="0">
                <a:latin typeface="Calibri"/>
                <a:cs typeface="Calibri"/>
              </a:rPr>
              <a:t> sua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eletricidade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estática,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reduzindo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chance </a:t>
            </a:r>
            <a:r>
              <a:rPr sz="2000" spc="-5" dirty="0">
                <a:latin typeface="Calibri"/>
                <a:cs typeface="Calibri"/>
              </a:rPr>
              <a:t>de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descargas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que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podem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causar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incêndios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perigosíssimos.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1459" y="1126236"/>
            <a:ext cx="5039868" cy="378104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4970" y="51942"/>
            <a:ext cx="6021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Eletricidade</a:t>
            </a:r>
            <a:r>
              <a:rPr sz="3600" b="1" spc="-15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estática </a:t>
            </a:r>
            <a:r>
              <a:rPr sz="3600" b="1" dirty="0">
                <a:latin typeface="Arial"/>
                <a:cs typeface="Arial"/>
              </a:rPr>
              <a:t>existe!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4276" y="981455"/>
            <a:ext cx="6984492" cy="523798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4970" y="51942"/>
            <a:ext cx="5868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Arial"/>
                <a:cs typeface="Arial"/>
              </a:rPr>
              <a:t>Desastre</a:t>
            </a:r>
            <a:r>
              <a:rPr sz="3600" b="1" spc="-35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causado</a:t>
            </a:r>
            <a:r>
              <a:rPr sz="3600" b="1" spc="-25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por ESD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611" y="1053083"/>
            <a:ext cx="2807208" cy="188061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19855" y="2060448"/>
            <a:ext cx="5390388" cy="432511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2742" y="3158744"/>
            <a:ext cx="2659380" cy="1245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O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dirigível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Hindenburg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pegou </a:t>
            </a:r>
            <a:r>
              <a:rPr sz="2000" spc="-15" dirty="0">
                <a:latin typeface="Calibri"/>
                <a:cs typeface="Calibri"/>
              </a:rPr>
              <a:t>fogo </a:t>
            </a:r>
            <a:r>
              <a:rPr sz="2000" spc="-5" dirty="0">
                <a:latin typeface="Calibri"/>
                <a:cs typeface="Calibri"/>
              </a:rPr>
              <a:t>no </a:t>
            </a:r>
            <a:r>
              <a:rPr sz="2000" dirty="0">
                <a:latin typeface="Calibri"/>
                <a:cs typeface="Calibri"/>
              </a:rPr>
              <a:t>ar em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1937 </a:t>
            </a:r>
            <a:r>
              <a:rPr sz="2000" spc="-5" dirty="0">
                <a:latin typeface="Calibri"/>
                <a:cs typeface="Calibri"/>
              </a:rPr>
              <a:t>devido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uma </a:t>
            </a:r>
            <a:r>
              <a:rPr sz="2000" spc="-15" dirty="0">
                <a:latin typeface="Calibri"/>
                <a:cs typeface="Calibri"/>
              </a:rPr>
              <a:t>forte 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descarga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eletrostática.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4970" y="23240"/>
            <a:ext cx="34531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Chip</a:t>
            </a:r>
            <a:r>
              <a:rPr sz="3600" b="1" spc="-45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danificado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8475" y="4886019"/>
            <a:ext cx="4937760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latin typeface="Calibri"/>
                <a:cs typeface="Calibri"/>
              </a:rPr>
              <a:t>Interior </a:t>
            </a:r>
            <a:r>
              <a:rPr sz="2000" b="1" dirty="0">
                <a:latin typeface="Calibri"/>
                <a:cs typeface="Calibri"/>
              </a:rPr>
              <a:t>de um </a:t>
            </a:r>
            <a:r>
              <a:rPr sz="2000" b="1" spc="-5" dirty="0">
                <a:latin typeface="Calibri"/>
                <a:cs typeface="Calibri"/>
              </a:rPr>
              <a:t>chip </a:t>
            </a:r>
            <a:r>
              <a:rPr sz="2000" b="1" dirty="0">
                <a:latin typeface="Calibri"/>
                <a:cs typeface="Calibri"/>
              </a:rPr>
              <a:t>danificado por </a:t>
            </a:r>
            <a:r>
              <a:rPr sz="2000" b="1" spc="-5" dirty="0">
                <a:latin typeface="Calibri"/>
                <a:cs typeface="Calibri"/>
              </a:rPr>
              <a:t>eletricidade </a:t>
            </a:r>
            <a:r>
              <a:rPr sz="2000" b="1" spc="-44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estática, </a:t>
            </a:r>
            <a:r>
              <a:rPr sz="2000" b="1" spc="-15" dirty="0">
                <a:latin typeface="Calibri"/>
                <a:cs typeface="Calibri"/>
              </a:rPr>
              <a:t>visto </a:t>
            </a:r>
            <a:r>
              <a:rPr sz="2000" b="1" spc="-5" dirty="0">
                <a:latin typeface="Calibri"/>
                <a:cs typeface="Calibri"/>
              </a:rPr>
              <a:t>com </a:t>
            </a:r>
            <a:r>
              <a:rPr sz="2000" b="1" dirty="0">
                <a:latin typeface="Calibri"/>
                <a:cs typeface="Calibri"/>
              </a:rPr>
              <a:t>um </a:t>
            </a:r>
            <a:r>
              <a:rPr sz="2000" b="1" spc="-5" dirty="0">
                <a:latin typeface="Calibri"/>
                <a:cs typeface="Calibri"/>
              </a:rPr>
              <a:t>microscópio. </a:t>
            </a:r>
            <a:r>
              <a:rPr sz="2000" b="1" dirty="0">
                <a:latin typeface="Calibri"/>
                <a:cs typeface="Calibri"/>
              </a:rPr>
              <a:t>Se 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simplesmente tocarmos </a:t>
            </a:r>
            <a:r>
              <a:rPr sz="2000" b="1" dirty="0">
                <a:latin typeface="Calibri"/>
                <a:cs typeface="Calibri"/>
              </a:rPr>
              <a:t>em um chip </a:t>
            </a:r>
            <a:r>
              <a:rPr sz="2000" b="1" spc="-5" dirty="0">
                <a:latin typeface="Calibri"/>
                <a:cs typeface="Calibri"/>
              </a:rPr>
              <a:t>com </a:t>
            </a:r>
            <a:r>
              <a:rPr sz="2000" b="1" dirty="0">
                <a:latin typeface="Calibri"/>
                <a:cs typeface="Calibri"/>
              </a:rPr>
              <a:t>as 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mãos,</a:t>
            </a:r>
            <a:r>
              <a:rPr sz="2000" b="1" spc="-3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podemos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causar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um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estrago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como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este.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836675"/>
            <a:ext cx="5401056" cy="395782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894832" y="545591"/>
            <a:ext cx="3252470" cy="5448300"/>
            <a:chOff x="5894832" y="545591"/>
            <a:chExt cx="3252470" cy="54483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97880" y="548639"/>
              <a:ext cx="3246120" cy="33832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897880" y="548639"/>
              <a:ext cx="3246120" cy="338455"/>
            </a:xfrm>
            <a:custGeom>
              <a:avLst/>
              <a:gdLst/>
              <a:ahLst/>
              <a:cxnLst/>
              <a:rect l="l" t="t" r="r" b="b"/>
              <a:pathLst>
                <a:path w="3246120" h="338455">
                  <a:moveTo>
                    <a:pt x="0" y="338327"/>
                  </a:moveTo>
                  <a:lnTo>
                    <a:pt x="3246120" y="338327"/>
                  </a:lnTo>
                  <a:lnTo>
                    <a:pt x="3246120" y="0"/>
                  </a:lnTo>
                  <a:lnTo>
                    <a:pt x="0" y="0"/>
                  </a:lnTo>
                  <a:lnTo>
                    <a:pt x="0" y="338327"/>
                  </a:lnTo>
                  <a:close/>
                </a:path>
              </a:pathLst>
            </a:custGeom>
            <a:ln w="6096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7024" y="912875"/>
              <a:ext cx="3055620" cy="507796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907024" y="912875"/>
              <a:ext cx="3055620" cy="5078095"/>
            </a:xfrm>
            <a:custGeom>
              <a:avLst/>
              <a:gdLst/>
              <a:ahLst/>
              <a:cxnLst/>
              <a:rect l="l" t="t" r="r" b="b"/>
              <a:pathLst>
                <a:path w="3055620" h="5078095">
                  <a:moveTo>
                    <a:pt x="0" y="5077968"/>
                  </a:moveTo>
                  <a:lnTo>
                    <a:pt x="3055620" y="5077968"/>
                  </a:lnTo>
                  <a:lnTo>
                    <a:pt x="3055620" y="0"/>
                  </a:lnTo>
                  <a:lnTo>
                    <a:pt x="0" y="0"/>
                  </a:lnTo>
                  <a:lnTo>
                    <a:pt x="0" y="5077968"/>
                  </a:lnTo>
                  <a:close/>
                </a:path>
              </a:pathLst>
            </a:custGeom>
            <a:ln w="6096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910071" y="465542"/>
            <a:ext cx="3234055" cy="158877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79375">
              <a:lnSpc>
                <a:spcPct val="100000"/>
              </a:lnSpc>
              <a:spcBef>
                <a:spcPts val="915"/>
              </a:spcBef>
            </a:pPr>
            <a:r>
              <a:rPr sz="1600" b="1" spc="-10" dirty="0">
                <a:latin typeface="Calibri"/>
                <a:cs typeface="Calibri"/>
              </a:rPr>
              <a:t>Estragos</a:t>
            </a:r>
            <a:r>
              <a:rPr sz="1600" b="1" spc="-2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causados</a:t>
            </a:r>
            <a:r>
              <a:rPr sz="1600" b="1" spc="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nos</a:t>
            </a:r>
            <a:r>
              <a:rPr sz="1600" b="1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chips</a:t>
            </a:r>
            <a:endParaRPr sz="1600">
              <a:latin typeface="Calibri"/>
              <a:cs typeface="Calibri"/>
            </a:endParaRPr>
          </a:p>
          <a:p>
            <a:pPr marL="89535" marR="447675">
              <a:lnSpc>
                <a:spcPct val="100000"/>
              </a:lnSpc>
              <a:spcBef>
                <a:spcPts val="930"/>
              </a:spcBef>
            </a:pPr>
            <a:r>
              <a:rPr sz="1800" dirty="0">
                <a:latin typeface="Calibri"/>
                <a:cs typeface="Calibri"/>
              </a:rPr>
              <a:t>a)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Falha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catastrófica:</a:t>
            </a:r>
            <a:r>
              <a:rPr sz="1800" dirty="0">
                <a:latin typeface="Calibri"/>
                <a:cs typeface="Calibri"/>
              </a:rPr>
              <a:t> o </a:t>
            </a:r>
            <a:r>
              <a:rPr sz="1800" spc="-5" dirty="0">
                <a:latin typeface="Calibri"/>
                <a:cs typeface="Calibri"/>
              </a:rPr>
              <a:t>chip</a:t>
            </a:r>
            <a:r>
              <a:rPr sz="1800" dirty="0">
                <a:latin typeface="Calibri"/>
                <a:cs typeface="Calibri"/>
              </a:rPr>
              <a:t> é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danificado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imediatamente.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placa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mesmo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está </a:t>
            </a:r>
            <a:r>
              <a:rPr sz="1800" spc="-10" dirty="0">
                <a:latin typeface="Calibri"/>
                <a:cs typeface="Calibri"/>
              </a:rPr>
              <a:t> instalado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deixa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funcionar.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99988" y="2302890"/>
            <a:ext cx="2760980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b) </a:t>
            </a:r>
            <a:r>
              <a:rPr sz="1800" spc="-10" dirty="0">
                <a:latin typeface="Calibri"/>
                <a:cs typeface="Calibri"/>
              </a:rPr>
              <a:t>Falha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latente:</a:t>
            </a:r>
            <a:r>
              <a:rPr sz="1800" dirty="0">
                <a:latin typeface="Calibri"/>
                <a:cs typeface="Calibri"/>
              </a:rPr>
              <a:t> o</a:t>
            </a:r>
            <a:r>
              <a:rPr sz="1800" spc="-5" dirty="0">
                <a:latin typeface="Calibri"/>
                <a:cs typeface="Calibri"/>
              </a:rPr>
              <a:t> chip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que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recebe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uma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descarga</a:t>
            </a:r>
            <a:r>
              <a:rPr sz="1800" dirty="0">
                <a:latin typeface="Calibri"/>
                <a:cs typeface="Calibri"/>
              </a:rPr>
              <a:t> de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média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intensidade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pode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continuar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funcionando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normalmente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durante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dias, </a:t>
            </a:r>
            <a:r>
              <a:rPr sz="1800" dirty="0">
                <a:latin typeface="Calibri"/>
                <a:cs typeface="Calibri"/>
              </a:rPr>
              <a:t> semanas </a:t>
            </a:r>
            <a:r>
              <a:rPr sz="1800" spc="-5" dirty="0">
                <a:latin typeface="Calibri"/>
                <a:cs typeface="Calibri"/>
              </a:rPr>
              <a:t>ou </a:t>
            </a:r>
            <a:r>
              <a:rPr sz="1800" spc="-15" dirty="0">
                <a:latin typeface="Calibri"/>
                <a:cs typeface="Calibri"/>
              </a:rPr>
              <a:t>até </a:t>
            </a:r>
            <a:r>
              <a:rPr sz="1800" dirty="0">
                <a:latin typeface="Calibri"/>
                <a:cs typeface="Calibri"/>
              </a:rPr>
              <a:t>meses, </a:t>
            </a:r>
            <a:r>
              <a:rPr sz="1800" spc="-15" dirty="0">
                <a:latin typeface="Calibri"/>
                <a:cs typeface="Calibri"/>
              </a:rPr>
              <a:t>até </a:t>
            </a:r>
            <a:r>
              <a:rPr sz="1800" dirty="0">
                <a:latin typeface="Calibri"/>
                <a:cs typeface="Calibri"/>
              </a:rPr>
              <a:t>o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ponto </a:t>
            </a:r>
            <a:r>
              <a:rPr sz="1800" dirty="0">
                <a:latin typeface="Calibri"/>
                <a:cs typeface="Calibri"/>
              </a:rPr>
              <a:t>em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que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queimará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definitivamente.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 </a:t>
            </a:r>
            <a:r>
              <a:rPr sz="1800" spc="-5" dirty="0">
                <a:latin typeface="Calibri"/>
                <a:cs typeface="Calibri"/>
              </a:rPr>
              <a:t>chip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pode </a:t>
            </a:r>
            <a:r>
              <a:rPr sz="1800" dirty="0">
                <a:latin typeface="Calibri"/>
                <a:cs typeface="Calibri"/>
              </a:rPr>
              <a:t> ainda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apresentar </a:t>
            </a:r>
            <a:r>
              <a:rPr sz="1800" spc="-5" dirty="0">
                <a:latin typeface="Calibri"/>
                <a:cs typeface="Calibri"/>
              </a:rPr>
              <a:t> funcionamento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errático, 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ficando por </a:t>
            </a:r>
            <a:r>
              <a:rPr sz="1800" spc="-15" dirty="0">
                <a:latin typeface="Calibri"/>
                <a:cs typeface="Calibri"/>
              </a:rPr>
              <a:t>exemplo, </a:t>
            </a:r>
            <a:r>
              <a:rPr sz="1800" spc="-5" dirty="0">
                <a:latin typeface="Calibri"/>
                <a:cs typeface="Calibri"/>
              </a:rPr>
              <a:t>sensível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variações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temperatura.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54940"/>
            <a:ext cx="59207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Ambientes</a:t>
            </a:r>
            <a:r>
              <a:rPr sz="3600" b="1" spc="-10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úmidos</a:t>
            </a:r>
            <a:r>
              <a:rPr sz="3600" b="1" spc="-10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e</a:t>
            </a:r>
            <a:r>
              <a:rPr sz="3600" b="1" spc="-10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secos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0772" y="854963"/>
            <a:ext cx="8723630" cy="680085"/>
            <a:chOff x="80772" y="854963"/>
            <a:chExt cx="8723630" cy="6800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772" y="854963"/>
              <a:ext cx="3441191" cy="6797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16579" y="854963"/>
              <a:ext cx="1101852" cy="67970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13048" y="854963"/>
              <a:ext cx="4268724" cy="6797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76388" y="854963"/>
              <a:ext cx="1127759" cy="679703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80772" y="1586483"/>
            <a:ext cx="8900160" cy="1045844"/>
            <a:chOff x="80772" y="1586483"/>
            <a:chExt cx="8900160" cy="1045844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772" y="1586483"/>
              <a:ext cx="8900160" cy="6797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772" y="1952243"/>
              <a:ext cx="5984748" cy="67970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5083302" y="3018789"/>
            <a:ext cx="3736340" cy="197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Em</a:t>
            </a:r>
            <a:r>
              <a:rPr sz="1600" spc="-5" dirty="0">
                <a:latin typeface="Calibri"/>
                <a:cs typeface="Calibri"/>
              </a:rPr>
              <a:t> muitas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lojas, os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módulos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memória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são </a:t>
            </a:r>
            <a:r>
              <a:rPr sz="1600" spc="-34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embrulhados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com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pedaços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de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plástico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com 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bolhas.</a:t>
            </a:r>
            <a:r>
              <a:rPr sz="1600" spc="-15" dirty="0">
                <a:latin typeface="Calibri"/>
                <a:cs typeface="Calibri"/>
              </a:rPr>
              <a:t> Está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errado,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este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plástico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fica 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facilmente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carregado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com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eletricidade 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estática que pode </a:t>
            </a:r>
            <a:r>
              <a:rPr sz="1600" spc="-5" dirty="0">
                <a:latin typeface="Calibri"/>
                <a:cs typeface="Calibri"/>
              </a:rPr>
              <a:t>danificar os chips. O 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correto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é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usar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uma</a:t>
            </a:r>
            <a:r>
              <a:rPr sz="1600" spc="-5" dirty="0">
                <a:latin typeface="Calibri"/>
                <a:cs typeface="Calibri"/>
              </a:rPr>
              <a:t> embalagem</a:t>
            </a:r>
            <a:r>
              <a:rPr sz="1600" spc="-10" dirty="0">
                <a:latin typeface="Calibri"/>
                <a:cs typeface="Calibri"/>
              </a:rPr>
              <a:t> anti-estática. </a:t>
            </a:r>
            <a:r>
              <a:rPr sz="1600" spc="-34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Ambos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os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modos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embalagem, o </a:t>
            </a:r>
            <a:r>
              <a:rPr sz="1600" spc="-15" dirty="0">
                <a:latin typeface="Calibri"/>
                <a:cs typeface="Calibri"/>
              </a:rPr>
              <a:t>errado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e 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certo,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são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vistos</a:t>
            </a:r>
            <a:r>
              <a:rPr sz="1600" spc="-5" dirty="0">
                <a:latin typeface="Calibri"/>
                <a:cs typeface="Calibri"/>
              </a:rPr>
              <a:t> na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figura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ao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lado.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94715" y="2781300"/>
            <a:ext cx="4440936" cy="32994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4970" y="51942"/>
            <a:ext cx="66573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Segure</a:t>
            </a:r>
            <a:r>
              <a:rPr sz="3600" b="1" spc="-20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as</a:t>
            </a:r>
            <a:r>
              <a:rPr sz="3600" b="1" spc="-20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peças</a:t>
            </a:r>
            <a:r>
              <a:rPr sz="3600" b="1" spc="-20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corretamente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1647" y="1127760"/>
            <a:ext cx="4034028" cy="31424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27220" y="1127760"/>
            <a:ext cx="4034028" cy="314248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59740" y="4261923"/>
            <a:ext cx="7820659" cy="133032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774700">
              <a:lnSpc>
                <a:spcPct val="100000"/>
              </a:lnSpc>
              <a:spcBef>
                <a:spcPts val="830"/>
              </a:spcBef>
              <a:tabLst>
                <a:tab pos="5457190" algn="l"/>
              </a:tabLst>
            </a:pP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ERRADO	</a:t>
            </a:r>
            <a:r>
              <a:rPr sz="2000" b="1" spc="-5" dirty="0">
                <a:solidFill>
                  <a:srgbClr val="66FF33"/>
                </a:solidFill>
                <a:latin typeface="Arial"/>
                <a:cs typeface="Arial"/>
              </a:rPr>
              <a:t>CERTO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655"/>
              </a:spcBef>
            </a:pPr>
            <a:r>
              <a:rPr sz="1800" dirty="0">
                <a:latin typeface="Calibri"/>
                <a:cs typeface="Calibri"/>
              </a:rPr>
              <a:t>A </a:t>
            </a:r>
            <a:r>
              <a:rPr sz="1800" spc="-15" dirty="0">
                <a:latin typeface="Calibri"/>
                <a:cs typeface="Calibri"/>
              </a:rPr>
              <a:t>regra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geral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é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nunca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tocar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chips.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Segure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placas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sempre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pelas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bordas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laterais.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Nunca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toque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contatos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metálicos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das placas,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eles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são</a:t>
            </a:r>
            <a:r>
              <a:rPr sz="1800" spc="-10" dirty="0">
                <a:latin typeface="Calibri"/>
                <a:cs typeface="Calibri"/>
              </a:rPr>
              <a:t> interligados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os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chips,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que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podem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ser</a:t>
            </a:r>
            <a:r>
              <a:rPr sz="1800" spc="-5" dirty="0">
                <a:latin typeface="Calibri"/>
                <a:cs typeface="Calibri"/>
              </a:rPr>
              <a:t> danificados.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370" y="242442"/>
            <a:ext cx="5386070" cy="9569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Apresentação: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00" spc="-65" dirty="0">
                <a:latin typeface="Calibri"/>
                <a:cs typeface="Calibri"/>
              </a:rPr>
              <a:t>Prof.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Guilherme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Nonino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Rosa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1352067"/>
            <a:ext cx="8582025" cy="403542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Font typeface="Calibri"/>
              <a:buChar char="-"/>
              <a:tabLst>
                <a:tab pos="469265" algn="l"/>
                <a:tab pos="469900" algn="l"/>
              </a:tabLst>
            </a:pPr>
            <a:r>
              <a:rPr sz="2200" b="1" spc="-35" dirty="0">
                <a:solidFill>
                  <a:srgbClr val="001F5F"/>
                </a:solidFill>
                <a:latin typeface="Calibri"/>
                <a:cs typeface="Calibri"/>
              </a:rPr>
              <a:t>Técnico</a:t>
            </a:r>
            <a:r>
              <a:rPr sz="2200" b="1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001F5F"/>
                </a:solidFill>
                <a:latin typeface="Calibri"/>
                <a:cs typeface="Calibri"/>
              </a:rPr>
              <a:t>em</a:t>
            </a:r>
            <a:r>
              <a:rPr sz="2200" b="1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001F5F"/>
                </a:solidFill>
                <a:latin typeface="Calibri"/>
                <a:cs typeface="Calibri"/>
              </a:rPr>
              <a:t>Informática</a:t>
            </a:r>
            <a:r>
              <a:rPr sz="2200" b="1" spc="5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1F5F"/>
                </a:solidFill>
                <a:latin typeface="Calibri"/>
                <a:cs typeface="Calibri"/>
              </a:rPr>
              <a:t>pela</a:t>
            </a:r>
            <a:r>
              <a:rPr sz="2200" b="1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001F5F"/>
                </a:solidFill>
                <a:latin typeface="Calibri"/>
                <a:cs typeface="Calibri"/>
              </a:rPr>
              <a:t>ETESP</a:t>
            </a:r>
            <a:r>
              <a:rPr sz="2200" b="1" spc="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1F5F"/>
                </a:solidFill>
                <a:latin typeface="Calibri"/>
                <a:cs typeface="Calibri"/>
              </a:rPr>
              <a:t>–</a:t>
            </a:r>
            <a:r>
              <a:rPr sz="2200" b="1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1F5F"/>
                </a:solidFill>
                <a:latin typeface="Calibri"/>
                <a:cs typeface="Calibri"/>
              </a:rPr>
              <a:t>São</a:t>
            </a:r>
            <a:r>
              <a:rPr sz="2200" b="1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001F5F"/>
                </a:solidFill>
                <a:latin typeface="Calibri"/>
                <a:cs typeface="Calibri"/>
              </a:rPr>
              <a:t>Paulo</a:t>
            </a:r>
            <a:r>
              <a:rPr sz="2200" b="1" spc="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1F5F"/>
                </a:solidFill>
                <a:latin typeface="Calibri"/>
                <a:cs typeface="Calibri"/>
              </a:rPr>
              <a:t>no</a:t>
            </a:r>
            <a:r>
              <a:rPr sz="2200" b="1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001F5F"/>
                </a:solidFill>
                <a:latin typeface="Calibri"/>
                <a:cs typeface="Calibri"/>
              </a:rPr>
              <a:t>ano</a:t>
            </a:r>
            <a:r>
              <a:rPr sz="2200" b="1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2200" b="1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1F5F"/>
                </a:solidFill>
                <a:latin typeface="Calibri"/>
                <a:cs typeface="Calibri"/>
              </a:rPr>
              <a:t>2012.</a:t>
            </a:r>
            <a:endParaRPr sz="2200">
              <a:latin typeface="Calibri"/>
              <a:cs typeface="Calibri"/>
            </a:endParaRPr>
          </a:p>
          <a:p>
            <a:pPr marL="469900" marR="5080" indent="-457200">
              <a:lnSpc>
                <a:spcPct val="100000"/>
              </a:lnSpc>
              <a:spcBef>
                <a:spcPts val="605"/>
              </a:spcBef>
              <a:buFont typeface="Calibri"/>
              <a:buChar char="-"/>
              <a:tabLst>
                <a:tab pos="469265" algn="l"/>
                <a:tab pos="469900" algn="l"/>
              </a:tabLst>
            </a:pPr>
            <a:r>
              <a:rPr sz="2200" b="1" spc="-15" dirty="0">
                <a:solidFill>
                  <a:srgbClr val="001F5F"/>
                </a:solidFill>
                <a:latin typeface="Calibri"/>
                <a:cs typeface="Calibri"/>
              </a:rPr>
              <a:t>Graduado</a:t>
            </a:r>
            <a:r>
              <a:rPr sz="2200" b="1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001F5F"/>
                </a:solidFill>
                <a:latin typeface="Calibri"/>
                <a:cs typeface="Calibri"/>
              </a:rPr>
              <a:t>em</a:t>
            </a:r>
            <a:r>
              <a:rPr sz="2200" b="1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001F5F"/>
                </a:solidFill>
                <a:latin typeface="Calibri"/>
                <a:cs typeface="Calibri"/>
              </a:rPr>
              <a:t>Ciências</a:t>
            </a:r>
            <a:r>
              <a:rPr sz="2200" b="1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1F5F"/>
                </a:solidFill>
                <a:latin typeface="Calibri"/>
                <a:cs typeface="Calibri"/>
              </a:rPr>
              <a:t>da</a:t>
            </a:r>
            <a:r>
              <a:rPr sz="2200" b="1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001F5F"/>
                </a:solidFill>
                <a:latin typeface="Calibri"/>
                <a:cs typeface="Calibri"/>
              </a:rPr>
              <a:t>Computação</a:t>
            </a:r>
            <a:r>
              <a:rPr sz="2200" b="1" spc="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1F5F"/>
                </a:solidFill>
                <a:latin typeface="Calibri"/>
                <a:cs typeface="Calibri"/>
              </a:rPr>
              <a:t>pela</a:t>
            </a:r>
            <a:r>
              <a:rPr sz="2200" b="1" spc="5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001F5F"/>
                </a:solidFill>
                <a:latin typeface="Calibri"/>
                <a:cs typeface="Calibri"/>
              </a:rPr>
              <a:t>Unifran</a:t>
            </a:r>
            <a:r>
              <a:rPr sz="2200" b="1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1F5F"/>
                </a:solidFill>
                <a:latin typeface="Calibri"/>
                <a:cs typeface="Calibri"/>
              </a:rPr>
              <a:t>–</a:t>
            </a:r>
            <a:r>
              <a:rPr sz="2200" b="1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001F5F"/>
                </a:solidFill>
                <a:latin typeface="Calibri"/>
                <a:cs typeface="Calibri"/>
              </a:rPr>
              <a:t>Universidade</a:t>
            </a:r>
            <a:r>
              <a:rPr sz="2200" b="1" spc="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1F5F"/>
                </a:solidFill>
                <a:latin typeface="Calibri"/>
                <a:cs typeface="Calibri"/>
              </a:rPr>
              <a:t>de </a:t>
            </a:r>
            <a:r>
              <a:rPr sz="2200" b="1" spc="-484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001F5F"/>
                </a:solidFill>
                <a:latin typeface="Calibri"/>
                <a:cs typeface="Calibri"/>
              </a:rPr>
              <a:t>Franca</a:t>
            </a:r>
            <a:r>
              <a:rPr sz="2200" b="1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1F5F"/>
                </a:solidFill>
                <a:latin typeface="Calibri"/>
                <a:cs typeface="Calibri"/>
              </a:rPr>
              <a:t>no </a:t>
            </a:r>
            <a:r>
              <a:rPr sz="2200" b="1" spc="-10" dirty="0">
                <a:solidFill>
                  <a:srgbClr val="001F5F"/>
                </a:solidFill>
                <a:latin typeface="Calibri"/>
                <a:cs typeface="Calibri"/>
              </a:rPr>
              <a:t>ano</a:t>
            </a:r>
            <a:r>
              <a:rPr sz="2200" b="1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2200" b="1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1F5F"/>
                </a:solidFill>
                <a:latin typeface="Calibri"/>
                <a:cs typeface="Calibri"/>
              </a:rPr>
              <a:t>2000.</a:t>
            </a:r>
            <a:endParaRPr sz="2200">
              <a:latin typeface="Calibri"/>
              <a:cs typeface="Calibri"/>
            </a:endParaRPr>
          </a:p>
          <a:p>
            <a:pPr marL="469900" marR="393065" indent="-457200">
              <a:lnSpc>
                <a:spcPct val="100000"/>
              </a:lnSpc>
              <a:spcBef>
                <a:spcPts val="960"/>
              </a:spcBef>
              <a:buFont typeface="Calibri"/>
              <a:buChar char="-"/>
              <a:tabLst>
                <a:tab pos="469265" algn="l"/>
                <a:tab pos="469900" algn="l"/>
              </a:tabLst>
            </a:pPr>
            <a:r>
              <a:rPr sz="2200" b="1" spc="-15" dirty="0">
                <a:solidFill>
                  <a:srgbClr val="001F5F"/>
                </a:solidFill>
                <a:latin typeface="Calibri"/>
                <a:cs typeface="Calibri"/>
              </a:rPr>
              <a:t>Pós-Graduado</a:t>
            </a:r>
            <a:r>
              <a:rPr sz="2200" b="1" spc="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001F5F"/>
                </a:solidFill>
                <a:latin typeface="Calibri"/>
                <a:cs typeface="Calibri"/>
              </a:rPr>
              <a:t>em</a:t>
            </a:r>
            <a:r>
              <a:rPr sz="2200" b="1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30" dirty="0">
                <a:solidFill>
                  <a:srgbClr val="001F5F"/>
                </a:solidFill>
                <a:latin typeface="Calibri"/>
                <a:cs typeface="Calibri"/>
              </a:rPr>
              <a:t>Tecnologia</a:t>
            </a:r>
            <a:r>
              <a:rPr sz="2200" b="1" spc="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1F5F"/>
                </a:solidFill>
                <a:latin typeface="Calibri"/>
                <a:cs typeface="Calibri"/>
              </a:rPr>
              <a:t>da </a:t>
            </a:r>
            <a:r>
              <a:rPr sz="2200" b="1" spc="-10" dirty="0">
                <a:solidFill>
                  <a:srgbClr val="001F5F"/>
                </a:solidFill>
                <a:latin typeface="Calibri"/>
                <a:cs typeface="Calibri"/>
              </a:rPr>
              <a:t>Informação</a:t>
            </a:r>
            <a:r>
              <a:rPr sz="2200" b="1" spc="5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1F5F"/>
                </a:solidFill>
                <a:latin typeface="Calibri"/>
                <a:cs typeface="Calibri"/>
              </a:rPr>
              <a:t>aplicada</a:t>
            </a:r>
            <a:r>
              <a:rPr sz="2200" b="1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001F5F"/>
                </a:solidFill>
                <a:latin typeface="Calibri"/>
                <a:cs typeface="Calibri"/>
              </a:rPr>
              <a:t>aos</a:t>
            </a:r>
            <a:r>
              <a:rPr sz="2200" b="1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1F5F"/>
                </a:solidFill>
                <a:latin typeface="Calibri"/>
                <a:cs typeface="Calibri"/>
              </a:rPr>
              <a:t>Negócios </a:t>
            </a:r>
            <a:r>
              <a:rPr sz="2200" b="1" spc="-48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1F5F"/>
                </a:solidFill>
                <a:latin typeface="Calibri"/>
                <a:cs typeface="Calibri"/>
              </a:rPr>
              <a:t>pela</a:t>
            </a:r>
            <a:r>
              <a:rPr sz="2200" b="1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001F5F"/>
                </a:solidFill>
                <a:latin typeface="Calibri"/>
                <a:cs typeface="Calibri"/>
              </a:rPr>
              <a:t>Unip-Universidade</a:t>
            </a:r>
            <a:r>
              <a:rPr sz="2200" b="1" spc="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20" dirty="0">
                <a:solidFill>
                  <a:srgbClr val="001F5F"/>
                </a:solidFill>
                <a:latin typeface="Calibri"/>
                <a:cs typeface="Calibri"/>
              </a:rPr>
              <a:t>Paulista</a:t>
            </a:r>
            <a:r>
              <a:rPr sz="2200" b="1" spc="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1F5F"/>
                </a:solidFill>
                <a:latin typeface="Calibri"/>
                <a:cs typeface="Calibri"/>
              </a:rPr>
              <a:t>no </a:t>
            </a:r>
            <a:r>
              <a:rPr sz="2200" b="1" spc="-10" dirty="0">
                <a:solidFill>
                  <a:srgbClr val="001F5F"/>
                </a:solidFill>
                <a:latin typeface="Calibri"/>
                <a:cs typeface="Calibri"/>
              </a:rPr>
              <a:t>ano</a:t>
            </a:r>
            <a:r>
              <a:rPr sz="2200" b="1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2200" b="1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1F5F"/>
                </a:solidFill>
                <a:latin typeface="Calibri"/>
                <a:cs typeface="Calibri"/>
              </a:rPr>
              <a:t>2011.</a:t>
            </a:r>
            <a:endParaRPr sz="2200">
              <a:latin typeface="Calibri"/>
              <a:cs typeface="Calibri"/>
            </a:endParaRPr>
          </a:p>
          <a:p>
            <a:pPr marL="469900" marR="379095" indent="-457200">
              <a:lnSpc>
                <a:spcPct val="100000"/>
              </a:lnSpc>
              <a:spcBef>
                <a:spcPts val="600"/>
              </a:spcBef>
              <a:buFont typeface="Calibri"/>
              <a:buChar char="-"/>
              <a:tabLst>
                <a:tab pos="469265" algn="l"/>
                <a:tab pos="469900" algn="l"/>
              </a:tabLst>
            </a:pPr>
            <a:r>
              <a:rPr sz="2200" b="1" spc="-5" dirty="0">
                <a:solidFill>
                  <a:srgbClr val="001F5F"/>
                </a:solidFill>
                <a:latin typeface="Calibri"/>
                <a:cs typeface="Calibri"/>
              </a:rPr>
              <a:t>Licenciado</a:t>
            </a:r>
            <a:r>
              <a:rPr sz="2200" b="1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001F5F"/>
                </a:solidFill>
                <a:latin typeface="Calibri"/>
                <a:cs typeface="Calibri"/>
              </a:rPr>
              <a:t>em</a:t>
            </a:r>
            <a:r>
              <a:rPr sz="2200" b="1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001F5F"/>
                </a:solidFill>
                <a:latin typeface="Calibri"/>
                <a:cs typeface="Calibri"/>
              </a:rPr>
              <a:t>Informática</a:t>
            </a:r>
            <a:r>
              <a:rPr sz="2200" b="1" spc="4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1F5F"/>
                </a:solidFill>
                <a:latin typeface="Calibri"/>
                <a:cs typeface="Calibri"/>
              </a:rPr>
              <a:t>pela</a:t>
            </a:r>
            <a:r>
              <a:rPr sz="2200" b="1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30" dirty="0">
                <a:solidFill>
                  <a:srgbClr val="001F5F"/>
                </a:solidFill>
                <a:latin typeface="Calibri"/>
                <a:cs typeface="Calibri"/>
              </a:rPr>
              <a:t>Fatec</a:t>
            </a:r>
            <a:r>
              <a:rPr sz="2200" b="1" spc="5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1F5F"/>
                </a:solidFill>
                <a:latin typeface="Calibri"/>
                <a:cs typeface="Calibri"/>
              </a:rPr>
              <a:t>–</a:t>
            </a:r>
            <a:r>
              <a:rPr sz="2200" b="1" spc="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001F5F"/>
                </a:solidFill>
                <a:latin typeface="Calibri"/>
                <a:cs typeface="Calibri"/>
              </a:rPr>
              <a:t>Faculdade</a:t>
            </a:r>
            <a:r>
              <a:rPr sz="2200" b="1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2200" b="1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25" dirty="0">
                <a:solidFill>
                  <a:srgbClr val="001F5F"/>
                </a:solidFill>
                <a:latin typeface="Calibri"/>
                <a:cs typeface="Calibri"/>
              </a:rPr>
              <a:t>Tecnologia</a:t>
            </a:r>
            <a:r>
              <a:rPr sz="2200" b="1" spc="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1F5F"/>
                </a:solidFill>
                <a:latin typeface="Calibri"/>
                <a:cs typeface="Calibri"/>
              </a:rPr>
              <a:t>de </a:t>
            </a:r>
            <a:r>
              <a:rPr sz="2200" b="1" spc="-48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001F5F"/>
                </a:solidFill>
                <a:latin typeface="Calibri"/>
                <a:cs typeface="Calibri"/>
              </a:rPr>
              <a:t>Franca</a:t>
            </a:r>
            <a:r>
              <a:rPr sz="2200" b="1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1F5F"/>
                </a:solidFill>
                <a:latin typeface="Calibri"/>
                <a:cs typeface="Calibri"/>
              </a:rPr>
              <a:t>no </a:t>
            </a:r>
            <a:r>
              <a:rPr sz="2200" b="1" spc="-10" dirty="0">
                <a:solidFill>
                  <a:srgbClr val="001F5F"/>
                </a:solidFill>
                <a:latin typeface="Calibri"/>
                <a:cs typeface="Calibri"/>
              </a:rPr>
              <a:t>ano</a:t>
            </a:r>
            <a:r>
              <a:rPr sz="2200" b="1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2200" b="1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1F5F"/>
                </a:solidFill>
                <a:latin typeface="Calibri"/>
                <a:cs typeface="Calibri"/>
              </a:rPr>
              <a:t>2011.</a:t>
            </a:r>
            <a:endParaRPr sz="22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200"/>
              </a:spcBef>
              <a:buFont typeface="Calibri"/>
              <a:buChar char="-"/>
              <a:tabLst>
                <a:tab pos="469265" algn="l"/>
                <a:tab pos="469900" algn="l"/>
              </a:tabLst>
            </a:pPr>
            <a:r>
              <a:rPr sz="2200" b="1" spc="-15" dirty="0">
                <a:solidFill>
                  <a:srgbClr val="001F5F"/>
                </a:solidFill>
                <a:latin typeface="Calibri"/>
                <a:cs typeface="Calibri"/>
              </a:rPr>
              <a:t>Docente</a:t>
            </a:r>
            <a:r>
              <a:rPr sz="2200" b="1" spc="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1F5F"/>
                </a:solidFill>
                <a:latin typeface="Calibri"/>
                <a:cs typeface="Calibri"/>
              </a:rPr>
              <a:t>do</a:t>
            </a:r>
            <a:r>
              <a:rPr sz="2200" b="1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1F5F"/>
                </a:solidFill>
                <a:latin typeface="Calibri"/>
                <a:cs typeface="Calibri"/>
              </a:rPr>
              <a:t>Senac</a:t>
            </a:r>
            <a:r>
              <a:rPr sz="2200" b="1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1F5F"/>
                </a:solidFill>
                <a:latin typeface="Calibri"/>
                <a:cs typeface="Calibri"/>
              </a:rPr>
              <a:t>–</a:t>
            </a:r>
            <a:r>
              <a:rPr sz="2200" b="1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001F5F"/>
                </a:solidFill>
                <a:latin typeface="Calibri"/>
                <a:cs typeface="Calibri"/>
              </a:rPr>
              <a:t>Ribeirão</a:t>
            </a:r>
            <a:r>
              <a:rPr sz="2200" b="1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20" dirty="0">
                <a:solidFill>
                  <a:srgbClr val="001F5F"/>
                </a:solidFill>
                <a:latin typeface="Calibri"/>
                <a:cs typeface="Calibri"/>
              </a:rPr>
              <a:t>Preto</a:t>
            </a:r>
            <a:r>
              <a:rPr sz="2200" b="1" spc="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1F5F"/>
                </a:solidFill>
                <a:latin typeface="Calibri"/>
                <a:cs typeface="Calibri"/>
              </a:rPr>
              <a:t>desde</a:t>
            </a:r>
            <a:r>
              <a:rPr sz="2200" b="1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001F5F"/>
                </a:solidFill>
                <a:latin typeface="Calibri"/>
                <a:cs typeface="Calibri"/>
              </a:rPr>
              <a:t>fevereiro/2012</a:t>
            </a:r>
            <a:endParaRPr sz="22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200"/>
              </a:spcBef>
              <a:buFont typeface="Calibri"/>
              <a:buChar char="-"/>
              <a:tabLst>
                <a:tab pos="469265" algn="l"/>
                <a:tab pos="469900" algn="l"/>
              </a:tabLst>
            </a:pPr>
            <a:r>
              <a:rPr sz="2200" b="1" spc="-15" dirty="0">
                <a:solidFill>
                  <a:srgbClr val="001F5F"/>
                </a:solidFill>
                <a:latin typeface="Calibri"/>
                <a:cs typeface="Calibri"/>
              </a:rPr>
              <a:t>Docente</a:t>
            </a:r>
            <a:r>
              <a:rPr sz="2200" b="1" spc="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1F5F"/>
                </a:solidFill>
                <a:latin typeface="Calibri"/>
                <a:cs typeface="Calibri"/>
              </a:rPr>
              <a:t>do</a:t>
            </a:r>
            <a:r>
              <a:rPr sz="2200" b="1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001F5F"/>
                </a:solidFill>
                <a:latin typeface="Calibri"/>
                <a:cs typeface="Calibri"/>
              </a:rPr>
              <a:t>Centro</a:t>
            </a:r>
            <a:r>
              <a:rPr sz="2200" b="1" spc="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2200" b="1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001F5F"/>
                </a:solidFill>
                <a:latin typeface="Calibri"/>
                <a:cs typeface="Calibri"/>
              </a:rPr>
              <a:t>Educação</a:t>
            </a:r>
            <a:r>
              <a:rPr sz="2200" b="1" spc="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25" dirty="0">
                <a:solidFill>
                  <a:srgbClr val="001F5F"/>
                </a:solidFill>
                <a:latin typeface="Calibri"/>
                <a:cs typeface="Calibri"/>
              </a:rPr>
              <a:t>Tecnológica</a:t>
            </a:r>
            <a:r>
              <a:rPr sz="2200" b="1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001F5F"/>
                </a:solidFill>
                <a:latin typeface="Calibri"/>
                <a:cs typeface="Calibri"/>
              </a:rPr>
              <a:t>Paula</a:t>
            </a:r>
            <a:r>
              <a:rPr sz="2200" b="1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001F5F"/>
                </a:solidFill>
                <a:latin typeface="Calibri"/>
                <a:cs typeface="Calibri"/>
              </a:rPr>
              <a:t>Souza,</a:t>
            </a:r>
            <a:r>
              <a:rPr sz="2200" b="1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1F5F"/>
                </a:solidFill>
                <a:latin typeface="Calibri"/>
                <a:cs typeface="Calibri"/>
              </a:rPr>
              <a:t>na</a:t>
            </a:r>
            <a:r>
              <a:rPr sz="2200" b="1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001F5F"/>
                </a:solidFill>
                <a:latin typeface="Calibri"/>
                <a:cs typeface="Calibri"/>
              </a:rPr>
              <a:t>ETEC</a:t>
            </a:r>
            <a:endParaRPr sz="22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2200" b="1" spc="-10" dirty="0">
                <a:solidFill>
                  <a:srgbClr val="001F5F"/>
                </a:solidFill>
                <a:latin typeface="Calibri"/>
                <a:cs typeface="Calibri"/>
              </a:rPr>
              <a:t>José</a:t>
            </a:r>
            <a:r>
              <a:rPr sz="2200" b="1" spc="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1F5F"/>
                </a:solidFill>
                <a:latin typeface="Calibri"/>
                <a:cs typeface="Calibri"/>
              </a:rPr>
              <a:t>Martimiano</a:t>
            </a:r>
            <a:r>
              <a:rPr sz="2200" b="1" spc="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1F5F"/>
                </a:solidFill>
                <a:latin typeface="Calibri"/>
                <a:cs typeface="Calibri"/>
              </a:rPr>
              <a:t>da</a:t>
            </a:r>
            <a:r>
              <a:rPr sz="2200" b="1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001F5F"/>
                </a:solidFill>
                <a:latin typeface="Calibri"/>
                <a:cs typeface="Calibri"/>
              </a:rPr>
              <a:t>Silva</a:t>
            </a:r>
            <a:r>
              <a:rPr sz="2200" b="1" spc="-5" dirty="0">
                <a:solidFill>
                  <a:srgbClr val="001F5F"/>
                </a:solidFill>
                <a:latin typeface="Calibri"/>
                <a:cs typeface="Calibri"/>
              </a:rPr>
              <a:t> desde</a:t>
            </a:r>
            <a:r>
              <a:rPr sz="2200" b="1" spc="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001F5F"/>
                </a:solidFill>
                <a:latin typeface="Calibri"/>
                <a:cs typeface="Calibri"/>
              </a:rPr>
              <a:t>fevereiro/2010.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4970" y="51942"/>
            <a:ext cx="59429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Segurando um disco rígido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3275" y="1127760"/>
            <a:ext cx="4034028" cy="31424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98847" y="1127760"/>
            <a:ext cx="4034028" cy="314248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59740" y="4272823"/>
            <a:ext cx="8008620" cy="80010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R="515620" algn="ctr">
              <a:lnSpc>
                <a:spcPct val="100000"/>
              </a:lnSpc>
              <a:spcBef>
                <a:spcPts val="745"/>
              </a:spcBef>
              <a:tabLst>
                <a:tab pos="4572000" algn="l"/>
              </a:tabLst>
            </a:pP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ERRADO	</a:t>
            </a:r>
            <a:r>
              <a:rPr sz="2000" b="1" spc="-5" dirty="0">
                <a:solidFill>
                  <a:srgbClr val="66FF33"/>
                </a:solidFill>
                <a:latin typeface="Arial"/>
                <a:cs typeface="Arial"/>
              </a:rPr>
              <a:t>CERTO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2000" spc="-5" dirty="0">
                <a:latin typeface="Calibri"/>
                <a:cs typeface="Calibri"/>
              </a:rPr>
              <a:t>Segure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disco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rígido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pela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sua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carcaça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externa,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sem </a:t>
            </a:r>
            <a:r>
              <a:rPr sz="2000" spc="-10" dirty="0">
                <a:latin typeface="Calibri"/>
                <a:cs typeface="Calibri"/>
              </a:rPr>
              <a:t>tocar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placa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</a:t>
            </a:r>
            <a:r>
              <a:rPr sz="2000" spc="-5" dirty="0">
                <a:latin typeface="Calibri"/>
                <a:cs typeface="Calibri"/>
              </a:rPr>
              <a:t> circuito.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4970" y="118059"/>
            <a:ext cx="47028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Segurando</a:t>
            </a:r>
            <a:r>
              <a:rPr sz="3600" b="1" spc="-45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memórias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611" y="950975"/>
            <a:ext cx="4032504" cy="314096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95800" y="914400"/>
            <a:ext cx="4034028" cy="314096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36267" y="4141089"/>
            <a:ext cx="11296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ERR</a:t>
            </a:r>
            <a:r>
              <a:rPr sz="2000" b="1" spc="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80557" y="4064889"/>
            <a:ext cx="91249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66FF33"/>
                </a:solidFill>
                <a:latin typeface="Arial"/>
                <a:cs typeface="Arial"/>
              </a:rPr>
              <a:t>CER</a:t>
            </a:r>
            <a:r>
              <a:rPr sz="2000" b="1" spc="-35" dirty="0">
                <a:solidFill>
                  <a:srgbClr val="66FF33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66FF33"/>
                </a:solidFill>
                <a:latin typeface="Arial"/>
                <a:cs typeface="Arial"/>
              </a:rPr>
              <a:t>O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9740" y="4741240"/>
            <a:ext cx="538797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libri"/>
                <a:cs typeface="Calibri"/>
              </a:rPr>
              <a:t>Segure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módulo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 </a:t>
            </a:r>
            <a:r>
              <a:rPr sz="2000" spc="-5" dirty="0">
                <a:latin typeface="Calibri"/>
                <a:cs typeface="Calibri"/>
              </a:rPr>
              <a:t>memória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sempre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pelas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laterais.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4970" y="51942"/>
            <a:ext cx="45999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Instalando</a:t>
            </a:r>
            <a:r>
              <a:rPr sz="3600" b="1" spc="-50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memórias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59" y="838200"/>
            <a:ext cx="4032504" cy="314096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47032" y="838200"/>
            <a:ext cx="4034027" cy="314096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560067" y="4064889"/>
            <a:ext cx="11296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ERR</a:t>
            </a:r>
            <a:r>
              <a:rPr sz="2000" b="1" spc="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70828" y="4064889"/>
            <a:ext cx="91249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66FF33"/>
                </a:solidFill>
                <a:latin typeface="Arial"/>
                <a:cs typeface="Arial"/>
              </a:rPr>
              <a:t>CER</a:t>
            </a:r>
            <a:r>
              <a:rPr sz="2000" b="1" spc="-35" dirty="0">
                <a:solidFill>
                  <a:srgbClr val="66FF33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66FF33"/>
                </a:solidFill>
                <a:latin typeface="Arial"/>
                <a:cs typeface="Arial"/>
              </a:rPr>
              <a:t>O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3540" y="4669916"/>
            <a:ext cx="4478020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Ao</a:t>
            </a:r>
            <a:r>
              <a:rPr sz="1400" spc="-5" dirty="0">
                <a:latin typeface="Calibri"/>
                <a:cs typeface="Calibri"/>
              </a:rPr>
              <a:t> instalar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um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módulo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de memória, </a:t>
            </a:r>
            <a:r>
              <a:rPr sz="1400" spc="-10" dirty="0">
                <a:latin typeface="Calibri"/>
                <a:cs typeface="Calibri"/>
              </a:rPr>
              <a:t>toque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apenas</a:t>
            </a:r>
            <a:r>
              <a:rPr sz="1400" spc="3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nas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bordas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Calibri"/>
                <a:cs typeface="Calibri"/>
              </a:rPr>
              <a:t>laterais,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como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mostra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figura.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4970" y="74167"/>
            <a:ext cx="6097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Segurando</a:t>
            </a:r>
            <a:r>
              <a:rPr sz="3600" b="1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um</a:t>
            </a:r>
            <a:r>
              <a:rPr sz="3600" b="1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processador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611" y="935736"/>
            <a:ext cx="4032504" cy="314096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20184" y="935736"/>
            <a:ext cx="4034027" cy="314096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59740" y="4141089"/>
            <a:ext cx="6433185" cy="1271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2520">
              <a:lnSpc>
                <a:spcPct val="100000"/>
              </a:lnSpc>
              <a:spcBef>
                <a:spcPts val="100"/>
              </a:spcBef>
              <a:tabLst>
                <a:tab pos="5533390" algn="l"/>
              </a:tabLst>
            </a:pP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ERR</a:t>
            </a:r>
            <a:r>
              <a:rPr sz="2000" b="1" spc="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DO	</a:t>
            </a:r>
            <a:r>
              <a:rPr sz="2000" b="1" dirty="0">
                <a:solidFill>
                  <a:srgbClr val="66FF33"/>
                </a:solidFill>
                <a:latin typeface="Arial"/>
                <a:cs typeface="Arial"/>
              </a:rPr>
              <a:t>CER</a:t>
            </a:r>
            <a:r>
              <a:rPr sz="2000" b="1" spc="-35" dirty="0">
                <a:solidFill>
                  <a:srgbClr val="66FF33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66FF33"/>
                </a:solidFill>
                <a:latin typeface="Arial"/>
                <a:cs typeface="Arial"/>
              </a:rPr>
              <a:t>O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50">
              <a:latin typeface="Arial"/>
              <a:cs typeface="Arial"/>
            </a:endParaRPr>
          </a:p>
          <a:p>
            <a:pPr marL="12700" marR="672465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No </a:t>
            </a:r>
            <a:r>
              <a:rPr sz="1400" spc="-5" dirty="0">
                <a:latin typeface="Calibri"/>
                <a:cs typeface="Calibri"/>
              </a:rPr>
              <a:t>caso de </a:t>
            </a:r>
            <a:r>
              <a:rPr sz="1400" dirty="0">
                <a:latin typeface="Calibri"/>
                <a:cs typeface="Calibri"/>
              </a:rPr>
              <a:t>um </a:t>
            </a:r>
            <a:r>
              <a:rPr sz="1400" spc="-15" dirty="0">
                <a:latin typeface="Calibri"/>
                <a:cs typeface="Calibri"/>
              </a:rPr>
              <a:t>processador, </a:t>
            </a:r>
            <a:r>
              <a:rPr sz="1400" dirty="0">
                <a:latin typeface="Calibri"/>
                <a:cs typeface="Calibri"/>
              </a:rPr>
              <a:t>o </a:t>
            </a:r>
            <a:r>
              <a:rPr sz="1400" spc="-10" dirty="0">
                <a:latin typeface="Calibri"/>
                <a:cs typeface="Calibri"/>
              </a:rPr>
              <a:t>prejuízo será </a:t>
            </a:r>
            <a:r>
              <a:rPr sz="1400" spc="-5" dirty="0">
                <a:latin typeface="Calibri"/>
                <a:cs typeface="Calibri"/>
              </a:rPr>
              <a:t>maior ainda se você </a:t>
            </a:r>
            <a:r>
              <a:rPr sz="1400" dirty="0">
                <a:latin typeface="Calibri"/>
                <a:cs typeface="Calibri"/>
              </a:rPr>
              <a:t>danificá-lo </a:t>
            </a:r>
            <a:r>
              <a:rPr sz="1400" spc="-10" dirty="0">
                <a:latin typeface="Calibri"/>
                <a:cs typeface="Calibri"/>
              </a:rPr>
              <a:t>com </a:t>
            </a:r>
            <a:r>
              <a:rPr sz="1400" spc="-30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eletricidade</a:t>
            </a:r>
            <a:r>
              <a:rPr sz="1400" spc="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estática,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pois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é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um </a:t>
            </a:r>
            <a:r>
              <a:rPr sz="1400" spc="-10" dirty="0">
                <a:latin typeface="Calibri"/>
                <a:cs typeface="Calibri"/>
              </a:rPr>
              <a:t>componente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muito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caro.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Segure</a:t>
            </a:r>
            <a:r>
              <a:rPr sz="1400" dirty="0">
                <a:latin typeface="Calibri"/>
                <a:cs typeface="Calibri"/>
              </a:rPr>
              <a:t> o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processador 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sempre</a:t>
            </a:r>
            <a:r>
              <a:rPr sz="1400" spc="-5" dirty="0">
                <a:latin typeface="Calibri"/>
                <a:cs typeface="Calibri"/>
              </a:rPr>
              <a:t> pelas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bordas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laterais.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4970" y="74167"/>
            <a:ext cx="3963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Segurando</a:t>
            </a:r>
            <a:r>
              <a:rPr sz="3600" b="1" spc="-30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placas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715" y="1053083"/>
            <a:ext cx="4034028" cy="418947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91811" y="1053083"/>
            <a:ext cx="4032503" cy="418947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35940" y="5124016"/>
            <a:ext cx="8004175" cy="1184275"/>
          </a:xfrm>
          <a:prstGeom prst="rect">
            <a:avLst/>
          </a:prstGeom>
        </p:spPr>
        <p:txBody>
          <a:bodyPr vert="horz" wrap="square" lIns="0" tIns="173355" rIns="0" bIns="0" rtlCol="0">
            <a:spAutoFit/>
          </a:bodyPr>
          <a:lstStyle/>
          <a:p>
            <a:pPr marL="698500">
              <a:lnSpc>
                <a:spcPct val="100000"/>
              </a:lnSpc>
              <a:spcBef>
                <a:spcPts val="1365"/>
              </a:spcBef>
              <a:tabLst>
                <a:tab pos="4890135" algn="l"/>
              </a:tabLst>
            </a:pP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ERRADO	</a:t>
            </a:r>
            <a:r>
              <a:rPr sz="2000" b="1" spc="-5" dirty="0">
                <a:solidFill>
                  <a:srgbClr val="66FF33"/>
                </a:solidFill>
                <a:latin typeface="Arial"/>
                <a:cs typeface="Arial"/>
              </a:rPr>
              <a:t>CERTO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135"/>
              </a:spcBef>
            </a:pPr>
            <a:r>
              <a:rPr sz="1800" spc="-10" dirty="0">
                <a:latin typeface="Calibri"/>
                <a:cs typeface="Calibri"/>
              </a:rPr>
              <a:t>Segure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placas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pelas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bordas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laterais,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sem </a:t>
            </a:r>
            <a:r>
              <a:rPr sz="1800" spc="-10" dirty="0">
                <a:latin typeface="Calibri"/>
                <a:cs typeface="Calibri"/>
              </a:rPr>
              <a:t>tocar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chips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nas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trilhas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metálicas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dos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circuitos.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4970" y="0"/>
            <a:ext cx="6402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Arial"/>
                <a:cs typeface="Arial"/>
              </a:rPr>
              <a:t>Descarregando</a:t>
            </a:r>
            <a:r>
              <a:rPr sz="3600" b="1" spc="-35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a</a:t>
            </a:r>
            <a:r>
              <a:rPr sz="3600" b="1" spc="-20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eletricidade</a:t>
            </a:r>
            <a:endParaRPr sz="36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1148" y="728472"/>
            <a:ext cx="4459605" cy="2395855"/>
            <a:chOff x="41148" y="728472"/>
            <a:chExt cx="4459605" cy="23958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148" y="728472"/>
              <a:ext cx="3744467" cy="56692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148" y="1033272"/>
              <a:ext cx="4459224" cy="5669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148" y="1338072"/>
              <a:ext cx="2217420" cy="56692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148" y="1642872"/>
              <a:ext cx="4235196" cy="5669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148" y="1947672"/>
              <a:ext cx="3963924" cy="5669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148" y="2252472"/>
              <a:ext cx="4416552" cy="5669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148" y="2557272"/>
              <a:ext cx="2755392" cy="566927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745735" y="694944"/>
            <a:ext cx="3599688" cy="275844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86639" y="3217926"/>
            <a:ext cx="37471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5" dirty="0">
                <a:latin typeface="Calibri Light"/>
                <a:cs typeface="Calibri Light"/>
              </a:rPr>
              <a:t>Pulseira</a:t>
            </a:r>
            <a:r>
              <a:rPr sz="3600" spc="-140" dirty="0">
                <a:latin typeface="Calibri Light"/>
                <a:cs typeface="Calibri Light"/>
              </a:rPr>
              <a:t> </a:t>
            </a:r>
            <a:r>
              <a:rPr sz="3600" spc="-40" dirty="0">
                <a:latin typeface="Calibri Light"/>
                <a:cs typeface="Calibri Light"/>
              </a:rPr>
              <a:t>anti-estática</a:t>
            </a:r>
            <a:endParaRPr sz="3600">
              <a:latin typeface="Calibri Light"/>
              <a:cs typeface="Calibri Ligh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27075" y="3942588"/>
            <a:ext cx="7129272" cy="2476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4970" y="51942"/>
            <a:ext cx="4598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Pulseira</a:t>
            </a:r>
            <a:r>
              <a:rPr sz="3600" b="1" spc="-10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anti-estática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9590" y="4306265"/>
            <a:ext cx="7915909" cy="1855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Quem </a:t>
            </a:r>
            <a:r>
              <a:rPr sz="2400" spc="-20" dirty="0">
                <a:latin typeface="Calibri"/>
                <a:cs typeface="Calibri"/>
              </a:rPr>
              <a:t>faz </a:t>
            </a:r>
            <a:r>
              <a:rPr sz="2400" spc="-10" dirty="0">
                <a:latin typeface="Calibri"/>
                <a:cs typeface="Calibri"/>
              </a:rPr>
              <a:t>montagem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manutenção </a:t>
            </a:r>
            <a:r>
              <a:rPr sz="2400" dirty="0">
                <a:latin typeface="Calibri"/>
                <a:cs typeface="Calibri"/>
              </a:rPr>
              <a:t>em </a:t>
            </a:r>
            <a:r>
              <a:rPr sz="2400" spc="-5" dirty="0">
                <a:latin typeface="Calibri"/>
                <a:cs typeface="Calibri"/>
              </a:rPr>
              <a:t>escala </a:t>
            </a:r>
            <a:r>
              <a:rPr sz="2400" spc="-10" dirty="0">
                <a:latin typeface="Calibri"/>
                <a:cs typeface="Calibri"/>
              </a:rPr>
              <a:t>profissional </a:t>
            </a:r>
            <a:r>
              <a:rPr sz="2400" spc="-15" dirty="0">
                <a:latin typeface="Calibri"/>
                <a:cs typeface="Calibri"/>
              </a:rPr>
              <a:t>deve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utilizar pulseiras anti-estáticas. Empresas </a:t>
            </a:r>
            <a:r>
              <a:rPr sz="2400" spc="-5" dirty="0">
                <a:latin typeface="Calibri"/>
                <a:cs typeface="Calibri"/>
              </a:rPr>
              <a:t>especializadas </a:t>
            </a:r>
            <a:r>
              <a:rPr sz="2400" dirty="0">
                <a:latin typeface="Calibri"/>
                <a:cs typeface="Calibri"/>
              </a:rPr>
              <a:t>em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produtos</a:t>
            </a:r>
            <a:r>
              <a:rPr sz="2400" spc="-10" dirty="0">
                <a:latin typeface="Calibri"/>
                <a:cs typeface="Calibri"/>
              </a:rPr>
              <a:t> anti-estáticos</a:t>
            </a:r>
            <a:endParaRPr sz="2400">
              <a:latin typeface="Calibri"/>
              <a:cs typeface="Calibri"/>
            </a:endParaRPr>
          </a:p>
          <a:p>
            <a:pPr marL="12700" marR="4773295">
              <a:lnSpc>
                <a:spcPct val="100000"/>
              </a:lnSpc>
              <a:spcBef>
                <a:spcPts val="5"/>
              </a:spcBef>
            </a:pPr>
            <a:r>
              <a:rPr sz="24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</a:t>
            </a:r>
            <a:r>
              <a:rPr sz="2400" u="heavy" spc="-1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</a:t>
            </a:r>
            <a:r>
              <a:rPr sz="24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.n</a:t>
            </a:r>
            <a:r>
              <a:rPr sz="2400" u="heavy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e</a:t>
            </a:r>
            <a:r>
              <a:rPr sz="24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whori</a:t>
            </a:r>
            <a:r>
              <a:rPr sz="2400" u="heavy" spc="-5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z</a:t>
            </a:r>
            <a:r>
              <a:rPr sz="24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on</a:t>
            </a:r>
            <a:r>
              <a:rPr sz="2400" u="heavy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.</a:t>
            </a:r>
            <a:r>
              <a:rPr sz="24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c</a:t>
            </a:r>
            <a:r>
              <a:rPr sz="24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om.</a:t>
            </a:r>
            <a:r>
              <a:rPr sz="24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b</a:t>
            </a:r>
            <a:r>
              <a:rPr sz="24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r </a:t>
            </a:r>
            <a:r>
              <a:rPr sz="2400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24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www.eltron.com.br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9831" y="1053083"/>
            <a:ext cx="8642604" cy="30022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088" y="702563"/>
            <a:ext cx="8676132" cy="40949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39318" y="4901260"/>
            <a:ext cx="8139430" cy="13874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99100"/>
              </a:lnSpc>
              <a:spcBef>
                <a:spcPts val="120"/>
              </a:spcBef>
            </a:pP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Como</a:t>
            </a:r>
            <a:r>
              <a:rPr sz="1800" spc="-1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o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 próprio</a:t>
            </a:r>
            <a:r>
              <a:rPr sz="1800" spc="2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nome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diz,</a:t>
            </a:r>
            <a:r>
              <a:rPr sz="1800" spc="1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são</a:t>
            </a:r>
            <a:r>
              <a:rPr sz="1800" spc="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utilizados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Tahoma"/>
                <a:cs typeface="Tahoma"/>
              </a:rPr>
              <a:t>para</a:t>
            </a:r>
            <a:r>
              <a:rPr sz="1800" spc="1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Tahoma"/>
                <a:cs typeface="Tahoma"/>
              </a:rPr>
              <a:t>“filtrar”</a:t>
            </a:r>
            <a:r>
              <a:rPr sz="1800" spc="3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a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energia</a:t>
            </a:r>
            <a:r>
              <a:rPr sz="1800" spc="1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elétrica</a:t>
            </a:r>
            <a:r>
              <a:rPr sz="1800" spc="1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que </a:t>
            </a:r>
            <a:r>
              <a:rPr sz="1800" spc="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alimenta</a:t>
            </a:r>
            <a:r>
              <a:rPr sz="1800" spc="1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o </a:t>
            </a:r>
            <a:r>
              <a:rPr sz="1800" spc="-10" dirty="0">
                <a:solidFill>
                  <a:srgbClr val="585858"/>
                </a:solidFill>
                <a:latin typeface="Tahoma"/>
                <a:cs typeface="Tahoma"/>
              </a:rPr>
              <a:t>micro.</a:t>
            </a:r>
            <a:r>
              <a:rPr sz="1800" spc="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Ele</a:t>
            </a:r>
            <a:r>
              <a:rPr sz="1800" spc="1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é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adequado</a:t>
            </a:r>
            <a:r>
              <a:rPr sz="1800" spc="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Tahoma"/>
                <a:cs typeface="Tahoma"/>
              </a:rPr>
              <a:t>para</a:t>
            </a:r>
            <a:r>
              <a:rPr sz="1800" spc="1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Tahoma"/>
                <a:cs typeface="Tahoma"/>
              </a:rPr>
              <a:t>resolver</a:t>
            </a:r>
            <a:r>
              <a:rPr sz="1800" spc="1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os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problemas</a:t>
            </a:r>
            <a:r>
              <a:rPr sz="1800" spc="1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de</a:t>
            </a:r>
            <a:r>
              <a:rPr sz="1800" spc="1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Tahoma"/>
                <a:cs typeface="Tahoma"/>
              </a:rPr>
              <a:t>ruídos,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Tahoma"/>
                <a:cs typeface="Tahoma"/>
              </a:rPr>
              <a:t>transientes 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e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 picos</a:t>
            </a:r>
            <a:r>
              <a:rPr sz="1800" spc="1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de</a:t>
            </a:r>
            <a:r>
              <a:rPr sz="1800" spc="1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Tahoma"/>
                <a:cs typeface="Tahoma"/>
              </a:rPr>
              <a:t>tensão.</a:t>
            </a:r>
            <a:r>
              <a:rPr sz="1800" spc="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Tahoma"/>
                <a:cs typeface="Tahoma"/>
              </a:rPr>
              <a:t>Infelizmente</a:t>
            </a:r>
            <a:r>
              <a:rPr sz="1800" b="1" spc="1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585858"/>
                </a:solidFill>
                <a:latin typeface="Tahoma"/>
                <a:cs typeface="Tahoma"/>
              </a:rPr>
              <a:t>a</a:t>
            </a:r>
            <a:r>
              <a:rPr sz="1800" b="1" spc="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Tahoma"/>
                <a:cs typeface="Tahoma"/>
              </a:rPr>
              <a:t>grande</a:t>
            </a:r>
            <a:r>
              <a:rPr sz="1800" b="1" spc="1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585858"/>
                </a:solidFill>
                <a:latin typeface="Tahoma"/>
                <a:cs typeface="Tahoma"/>
              </a:rPr>
              <a:t>maioria</a:t>
            </a:r>
            <a:r>
              <a:rPr sz="1800" b="1" spc="-3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Tahoma"/>
                <a:cs typeface="Tahoma"/>
              </a:rPr>
              <a:t>dos filtros</a:t>
            </a:r>
            <a:r>
              <a:rPr sz="1800" b="1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Tahoma"/>
                <a:cs typeface="Tahoma"/>
              </a:rPr>
              <a:t>de </a:t>
            </a:r>
            <a:r>
              <a:rPr sz="1800" b="1" spc="-509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Tahoma"/>
                <a:cs typeface="Tahoma"/>
              </a:rPr>
              <a:t>linha</a:t>
            </a:r>
            <a:r>
              <a:rPr sz="1800" b="1" spc="-1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Tahoma"/>
                <a:cs typeface="Tahoma"/>
              </a:rPr>
              <a:t>existentes</a:t>
            </a:r>
            <a:r>
              <a:rPr sz="1800" b="1" spc="1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Tahoma"/>
                <a:cs typeface="Tahoma"/>
              </a:rPr>
              <a:t>no</a:t>
            </a:r>
            <a:r>
              <a:rPr sz="1800" b="1" spc="-1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Tahoma"/>
                <a:cs typeface="Tahoma"/>
              </a:rPr>
              <a:t>mercado</a:t>
            </a:r>
            <a:r>
              <a:rPr sz="1800" b="1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Tahoma"/>
                <a:cs typeface="Tahoma"/>
              </a:rPr>
              <a:t>nacional</a:t>
            </a:r>
            <a:r>
              <a:rPr sz="1800" b="1" spc="-2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Tahoma"/>
                <a:cs typeface="Tahoma"/>
              </a:rPr>
              <a:t>não</a:t>
            </a:r>
            <a:r>
              <a:rPr sz="1800" b="1" spc="-1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Tahoma"/>
                <a:cs typeface="Tahoma"/>
              </a:rPr>
              <a:t>passa</a:t>
            </a:r>
            <a:r>
              <a:rPr sz="1800" b="1" spc="1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Tahoma"/>
                <a:cs typeface="Tahoma"/>
              </a:rPr>
              <a:t>de</a:t>
            </a:r>
            <a:r>
              <a:rPr sz="1800" b="1" spc="1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Tahoma"/>
                <a:cs typeface="Tahoma"/>
              </a:rPr>
              <a:t>uma</a:t>
            </a:r>
            <a:r>
              <a:rPr sz="1800" b="1" spc="-2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Tahoma"/>
                <a:cs typeface="Tahoma"/>
              </a:rPr>
              <a:t>simples </a:t>
            </a:r>
            <a:r>
              <a:rPr sz="1800" b="1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Tahoma"/>
                <a:cs typeface="Tahoma"/>
              </a:rPr>
              <a:t>“extensão</a:t>
            </a:r>
            <a:r>
              <a:rPr sz="1800" b="1" spc="-1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Tahoma"/>
                <a:cs typeface="Tahoma"/>
              </a:rPr>
              <a:t>bonitinha”.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93216" y="222884"/>
            <a:ext cx="25952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" dirty="0">
                <a:latin typeface="Calibri Light"/>
                <a:cs typeface="Calibri Light"/>
              </a:rPr>
              <a:t>Filtro</a:t>
            </a:r>
            <a:r>
              <a:rPr sz="3600" spc="-125" dirty="0">
                <a:latin typeface="Calibri Light"/>
                <a:cs typeface="Calibri Light"/>
              </a:rPr>
              <a:t> </a:t>
            </a:r>
            <a:r>
              <a:rPr sz="3600" spc="-10" dirty="0">
                <a:latin typeface="Calibri Light"/>
                <a:cs typeface="Calibri Light"/>
              </a:rPr>
              <a:t>de</a:t>
            </a:r>
            <a:r>
              <a:rPr sz="3600" spc="-80" dirty="0">
                <a:latin typeface="Calibri Light"/>
                <a:cs typeface="Calibri Light"/>
              </a:rPr>
              <a:t> </a:t>
            </a:r>
            <a:r>
              <a:rPr sz="3600" spc="-20" dirty="0">
                <a:latin typeface="Calibri Light"/>
                <a:cs typeface="Calibri Light"/>
              </a:rPr>
              <a:t>Linha</a:t>
            </a:r>
            <a:endParaRPr sz="36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9676" y="1124711"/>
            <a:ext cx="5039868" cy="403250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10946" y="5296661"/>
            <a:ext cx="8263890" cy="13868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99100"/>
              </a:lnSpc>
              <a:spcBef>
                <a:spcPts val="120"/>
              </a:spcBef>
            </a:pP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Estes</a:t>
            </a:r>
            <a:r>
              <a:rPr sz="1800" spc="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equipamentos</a:t>
            </a:r>
            <a:r>
              <a:rPr sz="1800" spc="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são</a:t>
            </a:r>
            <a:r>
              <a:rPr sz="1800" spc="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utilizados</a:t>
            </a:r>
            <a:r>
              <a:rPr sz="1800" spc="1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na</a:t>
            </a:r>
            <a:r>
              <a:rPr sz="1800" spc="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prevenção</a:t>
            </a:r>
            <a:r>
              <a:rPr sz="1800" spc="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de</a:t>
            </a:r>
            <a:r>
              <a:rPr sz="1800" spc="1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sub 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e</a:t>
            </a:r>
            <a:r>
              <a:rPr sz="1800" spc="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Tahoma"/>
                <a:cs typeface="Tahoma"/>
              </a:rPr>
              <a:t>sobretensão.</a:t>
            </a:r>
            <a:r>
              <a:rPr sz="1800" spc="1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Tahoma"/>
                <a:cs typeface="Tahoma"/>
              </a:rPr>
              <a:t>Também </a:t>
            </a:r>
            <a:r>
              <a:rPr sz="1800" b="1" spc="-509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Tahoma"/>
                <a:cs typeface="Tahoma"/>
              </a:rPr>
              <a:t>temos que</a:t>
            </a:r>
            <a:r>
              <a:rPr sz="1800" b="1" spc="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585858"/>
                </a:solidFill>
                <a:latin typeface="Tahoma"/>
                <a:cs typeface="Tahoma"/>
              </a:rPr>
              <a:t>procurar</a:t>
            </a:r>
            <a:r>
              <a:rPr sz="1800" b="1" spc="-2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Tahoma"/>
                <a:cs typeface="Tahoma"/>
              </a:rPr>
              <a:t>os</a:t>
            </a:r>
            <a:r>
              <a:rPr sz="1800" b="1" spc="-1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Tahoma"/>
                <a:cs typeface="Tahoma"/>
              </a:rPr>
              <a:t>de</a:t>
            </a:r>
            <a:r>
              <a:rPr sz="1800" b="1" spc="2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Tahoma"/>
                <a:cs typeface="Tahoma"/>
              </a:rPr>
              <a:t>melhor</a:t>
            </a:r>
            <a:r>
              <a:rPr sz="1800" b="1" spc="-1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Tahoma"/>
                <a:cs typeface="Tahoma"/>
              </a:rPr>
              <a:t>qualidade,</a:t>
            </a:r>
            <a:r>
              <a:rPr sz="1800" b="1" spc="1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Tahoma"/>
                <a:cs typeface="Tahoma"/>
              </a:rPr>
              <a:t>pois</a:t>
            </a:r>
            <a:r>
              <a:rPr sz="1800" b="1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Tahoma"/>
                <a:cs typeface="Tahoma"/>
              </a:rPr>
              <a:t>existem</a:t>
            </a:r>
            <a:r>
              <a:rPr sz="1800" b="1" spc="-1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Tahoma"/>
                <a:cs typeface="Tahoma"/>
              </a:rPr>
              <a:t>muitos </a:t>
            </a:r>
            <a:r>
              <a:rPr sz="1800" b="1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Tahoma"/>
                <a:cs typeface="Tahoma"/>
              </a:rPr>
              <a:t>estabilizadores</a:t>
            </a:r>
            <a:r>
              <a:rPr sz="1800" b="1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Tahoma"/>
                <a:cs typeface="Tahoma"/>
              </a:rPr>
              <a:t>de</a:t>
            </a:r>
            <a:r>
              <a:rPr sz="1800" b="1" spc="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Tahoma"/>
                <a:cs typeface="Tahoma"/>
              </a:rPr>
              <a:t>qualidade</a:t>
            </a:r>
            <a:r>
              <a:rPr sz="1800" b="1" spc="2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Tahoma"/>
                <a:cs typeface="Tahoma"/>
              </a:rPr>
              <a:t>duvidosa</a:t>
            </a:r>
            <a:r>
              <a:rPr sz="1800" b="1" spc="-1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Tahoma"/>
                <a:cs typeface="Tahoma"/>
              </a:rPr>
              <a:t>no</a:t>
            </a:r>
            <a:r>
              <a:rPr sz="1800" b="1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Tahoma"/>
                <a:cs typeface="Tahoma"/>
              </a:rPr>
              <a:t>mercado.</a:t>
            </a:r>
            <a:r>
              <a:rPr sz="1800" b="1" spc="5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Estabilizador</a:t>
            </a:r>
            <a:r>
              <a:rPr sz="1800" spc="2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não</a:t>
            </a:r>
            <a:r>
              <a:rPr sz="1800" spc="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é </a:t>
            </a:r>
            <a:r>
              <a:rPr sz="1800" spc="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mágico,</a:t>
            </a:r>
            <a:r>
              <a:rPr sz="1800" spc="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ou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seja,</a:t>
            </a:r>
            <a:r>
              <a:rPr sz="1800" spc="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ele</a:t>
            </a:r>
            <a:r>
              <a:rPr sz="1800" spc="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só consegue </a:t>
            </a:r>
            <a:r>
              <a:rPr sz="1800" spc="-10" dirty="0">
                <a:solidFill>
                  <a:srgbClr val="585858"/>
                </a:solidFill>
                <a:latin typeface="Tahoma"/>
                <a:cs typeface="Tahoma"/>
              </a:rPr>
              <a:t>resolver</a:t>
            </a:r>
            <a:r>
              <a:rPr sz="1800" spc="1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as</a:t>
            </a:r>
            <a:r>
              <a:rPr sz="1800" spc="-1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sub/sobretensões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em 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uma </a:t>
            </a:r>
            <a:r>
              <a:rPr sz="1800" spc="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determinada</a:t>
            </a:r>
            <a:r>
              <a:rPr sz="1800" spc="1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faixa</a:t>
            </a:r>
            <a:r>
              <a:rPr sz="1800" spc="1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especificada</a:t>
            </a:r>
            <a:r>
              <a:rPr sz="1800" spc="1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em</a:t>
            </a:r>
            <a:r>
              <a:rPr sz="1800" spc="-1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seu 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manual.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93216" y="222884"/>
            <a:ext cx="27165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0" dirty="0">
                <a:latin typeface="Calibri Light"/>
                <a:cs typeface="Calibri Light"/>
              </a:rPr>
              <a:t>Estabilizadores</a:t>
            </a:r>
            <a:endParaRPr sz="36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2827" y="188976"/>
            <a:ext cx="5254752" cy="52562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3216" y="222884"/>
            <a:ext cx="17164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0" dirty="0">
                <a:latin typeface="Calibri Light"/>
                <a:cs typeface="Calibri Light"/>
              </a:rPr>
              <a:t>No-Break</a:t>
            </a:r>
            <a:endParaRPr sz="36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1251" y="5405424"/>
            <a:ext cx="8375650" cy="11131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 algn="just">
              <a:lnSpc>
                <a:spcPct val="98700"/>
              </a:lnSpc>
              <a:spcBef>
                <a:spcPts val="130"/>
              </a:spcBef>
            </a:pP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Os</a:t>
            </a:r>
            <a:r>
              <a:rPr sz="1800" spc="50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No-breaks</a:t>
            </a:r>
            <a:r>
              <a:rPr sz="1800" spc="509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são</a:t>
            </a:r>
            <a:r>
              <a:rPr sz="1800" spc="49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os</a:t>
            </a:r>
            <a:r>
              <a:rPr sz="1800" spc="49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equipamentos</a:t>
            </a:r>
            <a:r>
              <a:rPr sz="1800" spc="50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que</a:t>
            </a:r>
            <a:r>
              <a:rPr sz="1800" spc="50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Tahoma"/>
                <a:cs typeface="Tahoma"/>
              </a:rPr>
              <a:t>fornecem</a:t>
            </a:r>
            <a:r>
              <a:rPr sz="1800" spc="49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o</a:t>
            </a:r>
            <a:r>
              <a:rPr sz="1800" spc="484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maior</a:t>
            </a:r>
            <a:r>
              <a:rPr sz="1800" spc="50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Tahoma"/>
                <a:cs typeface="Tahoma"/>
              </a:rPr>
              <a:t>grau</a:t>
            </a:r>
            <a:r>
              <a:rPr sz="1800" spc="49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585858"/>
                </a:solidFill>
                <a:latin typeface="Tahoma"/>
                <a:cs typeface="Tahoma"/>
              </a:rPr>
              <a:t>de</a:t>
            </a:r>
            <a:r>
              <a:rPr sz="1800" spc="50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proteção </a:t>
            </a:r>
            <a:r>
              <a:rPr sz="1800" spc="-55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Tahoma"/>
                <a:cs typeface="Tahoma"/>
              </a:rPr>
              <a:t>contra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 problemas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 na</a:t>
            </a:r>
            <a:r>
              <a:rPr sz="1800" spc="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Tahoma"/>
                <a:cs typeface="Tahoma"/>
              </a:rPr>
              <a:t>rede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 elétrica.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Na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verdade,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Tahoma"/>
                <a:cs typeface="Tahoma"/>
              </a:rPr>
              <a:t>para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85858"/>
                </a:solidFill>
                <a:latin typeface="Tahoma"/>
                <a:cs typeface="Tahoma"/>
              </a:rPr>
              <a:t>simplificar,</a:t>
            </a:r>
            <a:r>
              <a:rPr sz="1800" spc="-2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podemos </a:t>
            </a:r>
            <a:r>
              <a:rPr sz="1800" spc="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considerar</a:t>
            </a:r>
            <a:r>
              <a:rPr sz="1800" spc="28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o</a:t>
            </a:r>
            <a:r>
              <a:rPr sz="1800" spc="29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No-break</a:t>
            </a:r>
            <a:r>
              <a:rPr sz="1800" spc="31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como</a:t>
            </a:r>
            <a:r>
              <a:rPr sz="1800" spc="30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sendo</a:t>
            </a:r>
            <a:r>
              <a:rPr sz="1800" spc="29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o</a:t>
            </a:r>
            <a:r>
              <a:rPr sz="1800" spc="28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conjunto</a:t>
            </a:r>
            <a:r>
              <a:rPr sz="1800" spc="28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de</a:t>
            </a:r>
            <a:r>
              <a:rPr sz="1800" spc="30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um</a:t>
            </a:r>
            <a:r>
              <a:rPr sz="1800" spc="30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estabilizador</a:t>
            </a:r>
            <a:r>
              <a:rPr sz="1800" spc="30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associado</a:t>
            </a:r>
            <a:r>
              <a:rPr sz="1800" spc="29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a </a:t>
            </a:r>
            <a:r>
              <a:rPr sz="1800" spc="-55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uma</a:t>
            </a:r>
            <a:r>
              <a:rPr sz="1800" spc="-1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bateria.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7612" y="210058"/>
            <a:ext cx="1207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spc="-25" dirty="0">
                <a:latin typeface="Calibri"/>
                <a:cs typeface="Calibri"/>
              </a:rPr>
              <a:t>ntat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7612" y="662685"/>
            <a:ext cx="5386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65" dirty="0">
                <a:latin typeface="Calibri"/>
                <a:cs typeface="Calibri"/>
              </a:rPr>
              <a:t>Prof.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Guilherme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Nonino</a:t>
            </a:r>
            <a:r>
              <a:rPr sz="3600" spc="-35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Rosa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7556" y="1304544"/>
            <a:ext cx="6382512" cy="181660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57556" y="1304544"/>
            <a:ext cx="6383020" cy="1816735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80"/>
              </a:spcBef>
            </a:pPr>
            <a:r>
              <a:rPr sz="28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guilherme.nrosa@sp.senac.br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75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28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http://profguilherme.wordpress.com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240" y="548640"/>
            <a:ext cx="8244840" cy="588416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84095" y="148843"/>
            <a:ext cx="206628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5" dirty="0">
                <a:solidFill>
                  <a:srgbClr val="001F5F"/>
                </a:solidFill>
                <a:latin typeface="Calibri"/>
                <a:cs typeface="Calibri"/>
              </a:rPr>
              <a:t>FONTE</a:t>
            </a:r>
            <a:r>
              <a:rPr sz="4000" b="1" spc="-7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4000" b="1" spc="-155" dirty="0">
                <a:solidFill>
                  <a:srgbClr val="001F5F"/>
                </a:solidFill>
                <a:latin typeface="Calibri"/>
                <a:cs typeface="Calibri"/>
              </a:rPr>
              <a:t>AT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4276" y="1008888"/>
            <a:ext cx="7344156" cy="522884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0716" y="126873"/>
            <a:ext cx="6030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35" dirty="0">
                <a:latin typeface="Calibri"/>
                <a:cs typeface="Calibri"/>
              </a:rPr>
              <a:t>CONECTANDO</a:t>
            </a:r>
            <a:r>
              <a:rPr sz="2800" b="1" spc="2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A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FONTE</a:t>
            </a:r>
            <a:r>
              <a:rPr sz="2800" b="1" spc="35" dirty="0">
                <a:latin typeface="Calibri"/>
                <a:cs typeface="Calibri"/>
              </a:rPr>
              <a:t> </a:t>
            </a:r>
            <a:r>
              <a:rPr sz="2800" b="1" spc="-114" dirty="0">
                <a:latin typeface="Calibri"/>
                <a:cs typeface="Calibri"/>
              </a:rPr>
              <a:t>AT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À </a:t>
            </a:r>
            <a:r>
              <a:rPr sz="2800" b="1" spc="-15" dirty="0">
                <a:latin typeface="Calibri"/>
                <a:cs typeface="Calibri"/>
              </a:rPr>
              <a:t>PLACA</a:t>
            </a:r>
            <a:r>
              <a:rPr sz="2800" b="1" spc="3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MÃE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2855" y="763523"/>
            <a:ext cx="7900416" cy="25923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30200" y="3532378"/>
            <a:ext cx="76352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35" dirty="0">
                <a:latin typeface="Calibri"/>
                <a:cs typeface="Calibri"/>
              </a:rPr>
              <a:t>CONECTANDO</a:t>
            </a:r>
            <a:r>
              <a:rPr sz="2800" b="1" spc="4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O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ROCKER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SWITCH</a:t>
            </a:r>
            <a:r>
              <a:rPr sz="2800" b="1" spc="5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OU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PUSH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SWITCH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2855" y="4009644"/>
            <a:ext cx="7706868" cy="251764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59" y="156971"/>
            <a:ext cx="8641080" cy="640994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0386" y="123825"/>
            <a:ext cx="71107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35" dirty="0">
                <a:solidFill>
                  <a:srgbClr val="001F5F"/>
                </a:solidFill>
                <a:latin typeface="Calibri"/>
                <a:cs typeface="Calibri"/>
              </a:rPr>
              <a:t>CONECTANDO</a:t>
            </a:r>
            <a:r>
              <a:rPr sz="3200" b="1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sz="3200" b="1" spc="-5" dirty="0">
                <a:solidFill>
                  <a:srgbClr val="001F5F"/>
                </a:solidFill>
                <a:latin typeface="Calibri"/>
                <a:cs typeface="Calibri"/>
              </a:rPr>
              <a:t> FONTE</a:t>
            </a:r>
            <a:r>
              <a:rPr sz="3200" b="1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200" b="1" spc="-85" dirty="0">
                <a:solidFill>
                  <a:srgbClr val="001F5F"/>
                </a:solidFill>
                <a:latin typeface="Calibri"/>
                <a:cs typeface="Calibri"/>
              </a:rPr>
              <a:t>ATX</a:t>
            </a:r>
            <a:r>
              <a:rPr sz="3200" b="1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1F5F"/>
                </a:solidFill>
                <a:latin typeface="Calibri"/>
                <a:cs typeface="Calibri"/>
              </a:rPr>
              <a:t>À</a:t>
            </a:r>
            <a:r>
              <a:rPr sz="3200" b="1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1F5F"/>
                </a:solidFill>
                <a:latin typeface="Calibri"/>
                <a:cs typeface="Calibri"/>
              </a:rPr>
              <a:t>PLACA </a:t>
            </a:r>
            <a:r>
              <a:rPr sz="3200" b="1" spc="-5" dirty="0">
                <a:solidFill>
                  <a:srgbClr val="001F5F"/>
                </a:solidFill>
                <a:latin typeface="Calibri"/>
                <a:cs typeface="Calibri"/>
              </a:rPr>
              <a:t>MÃE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36675"/>
            <a:ext cx="8825484" cy="449884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11123" y="214883"/>
            <a:ext cx="8333740" cy="6448425"/>
            <a:chOff x="611123" y="214883"/>
            <a:chExt cx="8333740" cy="64484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67556" y="214883"/>
              <a:ext cx="4876800" cy="36576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1123" y="2852928"/>
              <a:ext cx="4610100" cy="3810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10716" y="39116"/>
            <a:ext cx="23444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5" dirty="0">
                <a:solidFill>
                  <a:srgbClr val="001F5F"/>
                </a:solidFill>
                <a:latin typeface="Calibri"/>
                <a:cs typeface="Calibri"/>
              </a:rPr>
              <a:t>FONTE</a:t>
            </a:r>
            <a:r>
              <a:rPr sz="4000" b="1" spc="-6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4000" b="1" spc="-114" dirty="0">
                <a:solidFill>
                  <a:srgbClr val="001F5F"/>
                </a:solidFill>
                <a:latin typeface="Calibri"/>
                <a:cs typeface="Calibri"/>
              </a:rPr>
              <a:t>ATX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4970" y="82041"/>
            <a:ext cx="30759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001F5F"/>
                </a:solidFill>
                <a:latin typeface="Arial"/>
                <a:cs typeface="Arial"/>
              </a:rPr>
              <a:t>Fonte</a:t>
            </a:r>
            <a:r>
              <a:rPr sz="3600" b="1" spc="-19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3600" b="1" spc="-45" dirty="0">
                <a:solidFill>
                  <a:srgbClr val="001F5F"/>
                </a:solidFill>
                <a:latin typeface="Arial"/>
                <a:cs typeface="Arial"/>
              </a:rPr>
              <a:t>ATX12V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1096137"/>
            <a:ext cx="3356610" cy="3379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606425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843B0C"/>
                </a:solidFill>
                <a:latin typeface="Calibri"/>
                <a:cs typeface="Calibri"/>
              </a:rPr>
              <a:t>As </a:t>
            </a:r>
            <a:r>
              <a:rPr sz="2000" spc="-15" dirty="0">
                <a:solidFill>
                  <a:srgbClr val="843B0C"/>
                </a:solidFill>
                <a:latin typeface="Calibri"/>
                <a:cs typeface="Calibri"/>
              </a:rPr>
              <a:t>fontes </a:t>
            </a:r>
            <a:r>
              <a:rPr sz="2000" spc="-5" dirty="0">
                <a:solidFill>
                  <a:srgbClr val="843B0C"/>
                </a:solidFill>
                <a:latin typeface="Calibri"/>
                <a:cs typeface="Calibri"/>
              </a:rPr>
              <a:t>de </a:t>
            </a:r>
            <a:r>
              <a:rPr sz="2000" spc="-10" dirty="0">
                <a:solidFill>
                  <a:srgbClr val="843B0C"/>
                </a:solidFill>
                <a:latin typeface="Calibri"/>
                <a:cs typeface="Calibri"/>
              </a:rPr>
              <a:t>alimentação </a:t>
            </a:r>
            <a:r>
              <a:rPr sz="2000" spc="-5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843B0C"/>
                </a:solidFill>
                <a:latin typeface="Calibri"/>
                <a:cs typeface="Calibri"/>
              </a:rPr>
              <a:t>ATX12V</a:t>
            </a:r>
            <a:r>
              <a:rPr sz="2000" spc="-25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843B0C"/>
                </a:solidFill>
                <a:latin typeface="Calibri"/>
                <a:cs typeface="Calibri"/>
              </a:rPr>
              <a:t>possuem,</a:t>
            </a:r>
            <a:r>
              <a:rPr sz="2000" spc="-15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843B0C"/>
                </a:solidFill>
                <a:latin typeface="Calibri"/>
                <a:cs typeface="Calibri"/>
              </a:rPr>
              <a:t>além</a:t>
            </a:r>
            <a:r>
              <a:rPr sz="2000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843B0C"/>
                </a:solidFill>
                <a:latin typeface="Calibri"/>
                <a:cs typeface="Calibri"/>
              </a:rPr>
              <a:t>do </a:t>
            </a:r>
            <a:r>
              <a:rPr sz="2000" spc="-434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843B0C"/>
                </a:solidFill>
                <a:latin typeface="Calibri"/>
                <a:cs typeface="Calibri"/>
              </a:rPr>
              <a:t>conector </a:t>
            </a:r>
            <a:r>
              <a:rPr sz="2000" b="1" dirty="0">
                <a:solidFill>
                  <a:srgbClr val="843B0C"/>
                </a:solidFill>
                <a:latin typeface="Calibri"/>
                <a:cs typeface="Calibri"/>
              </a:rPr>
              <a:t>principal </a:t>
            </a:r>
            <a:r>
              <a:rPr sz="2000" spc="-5" dirty="0">
                <a:solidFill>
                  <a:srgbClr val="843B0C"/>
                </a:solidFill>
                <a:latin typeface="Calibri"/>
                <a:cs typeface="Calibri"/>
              </a:rPr>
              <a:t>de </a:t>
            </a:r>
            <a:r>
              <a:rPr sz="2000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843B0C"/>
                </a:solidFill>
                <a:latin typeface="Calibri"/>
                <a:cs typeface="Calibri"/>
              </a:rPr>
              <a:t>alimentação,</a:t>
            </a:r>
            <a:r>
              <a:rPr sz="2000" spc="5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43B0C"/>
                </a:solidFill>
                <a:latin typeface="Calibri"/>
                <a:cs typeface="Calibri"/>
              </a:rPr>
              <a:t>mais</a:t>
            </a:r>
            <a:r>
              <a:rPr sz="2000" spc="-5" dirty="0">
                <a:solidFill>
                  <a:srgbClr val="843B0C"/>
                </a:solidFill>
                <a:latin typeface="Calibri"/>
                <a:cs typeface="Calibri"/>
              </a:rPr>
              <a:t> dois </a:t>
            </a:r>
            <a:r>
              <a:rPr sz="2000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843B0C"/>
                </a:solidFill>
                <a:latin typeface="Calibri"/>
                <a:cs typeface="Calibri"/>
              </a:rPr>
              <a:t>conectores: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2000" b="1" spc="-5" dirty="0">
                <a:solidFill>
                  <a:srgbClr val="843B0C"/>
                </a:solidFill>
                <a:latin typeface="Calibri"/>
                <a:cs typeface="Calibri"/>
              </a:rPr>
              <a:t>Conector auxiliar</a:t>
            </a:r>
            <a:r>
              <a:rPr sz="2000" spc="-5" dirty="0">
                <a:solidFill>
                  <a:srgbClr val="843B0C"/>
                </a:solidFill>
                <a:latin typeface="Calibri"/>
                <a:cs typeface="Calibri"/>
              </a:rPr>
              <a:t>: </a:t>
            </a:r>
            <a:r>
              <a:rPr sz="2000" spc="-10" dirty="0">
                <a:solidFill>
                  <a:srgbClr val="843B0C"/>
                </a:solidFill>
                <a:latin typeface="Calibri"/>
                <a:cs typeface="Calibri"/>
              </a:rPr>
              <a:t>fornece </a:t>
            </a:r>
            <a:r>
              <a:rPr sz="2000" spc="-5" dirty="0">
                <a:solidFill>
                  <a:srgbClr val="843B0C"/>
                </a:solidFill>
                <a:latin typeface="Calibri"/>
                <a:cs typeface="Calibri"/>
              </a:rPr>
              <a:t>mais </a:t>
            </a:r>
            <a:r>
              <a:rPr sz="2000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843B0C"/>
                </a:solidFill>
                <a:latin typeface="Calibri"/>
                <a:cs typeface="Calibri"/>
              </a:rPr>
              <a:t>corrente </a:t>
            </a:r>
            <a:r>
              <a:rPr sz="2000" spc="-5" dirty="0">
                <a:solidFill>
                  <a:srgbClr val="843B0C"/>
                </a:solidFill>
                <a:latin typeface="Calibri"/>
                <a:cs typeface="Calibri"/>
              </a:rPr>
              <a:t>nas tensões de +5 </a:t>
            </a:r>
            <a:r>
              <a:rPr sz="2000" spc="-10" dirty="0">
                <a:solidFill>
                  <a:srgbClr val="843B0C"/>
                </a:solidFill>
                <a:latin typeface="Calibri"/>
                <a:cs typeface="Calibri"/>
              </a:rPr>
              <a:t>volts </a:t>
            </a:r>
            <a:r>
              <a:rPr sz="2000" spc="-440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43B0C"/>
                </a:solidFill>
                <a:latin typeface="Calibri"/>
                <a:cs typeface="Calibri"/>
              </a:rPr>
              <a:t>e</a:t>
            </a:r>
            <a:r>
              <a:rPr sz="2000" spc="-5" dirty="0">
                <a:solidFill>
                  <a:srgbClr val="843B0C"/>
                </a:solidFill>
                <a:latin typeface="Calibri"/>
                <a:cs typeface="Calibri"/>
              </a:rPr>
              <a:t> +3,3</a:t>
            </a:r>
            <a:r>
              <a:rPr sz="2000" spc="-15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843B0C"/>
                </a:solidFill>
                <a:latin typeface="Calibri"/>
                <a:cs typeface="Calibri"/>
              </a:rPr>
              <a:t>volts.</a:t>
            </a:r>
            <a:r>
              <a:rPr sz="2000" spc="5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843B0C"/>
                </a:solidFill>
                <a:latin typeface="Calibri"/>
                <a:cs typeface="Calibri"/>
              </a:rPr>
              <a:t>São</a:t>
            </a:r>
            <a:r>
              <a:rPr sz="2000" spc="5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843B0C"/>
                </a:solidFill>
                <a:latin typeface="Calibri"/>
                <a:cs typeface="Calibri"/>
              </a:rPr>
              <a:t>raras</a:t>
            </a:r>
            <a:r>
              <a:rPr sz="2000" dirty="0">
                <a:solidFill>
                  <a:srgbClr val="843B0C"/>
                </a:solidFill>
                <a:latin typeface="Calibri"/>
                <a:cs typeface="Calibri"/>
              </a:rPr>
              <a:t> as</a:t>
            </a:r>
            <a:r>
              <a:rPr sz="2000" spc="5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843B0C"/>
                </a:solidFill>
                <a:latin typeface="Calibri"/>
                <a:cs typeface="Calibri"/>
              </a:rPr>
              <a:t>placas </a:t>
            </a:r>
            <a:r>
              <a:rPr sz="2000" dirty="0">
                <a:solidFill>
                  <a:srgbClr val="843B0C"/>
                </a:solidFill>
                <a:latin typeface="Calibri"/>
                <a:cs typeface="Calibri"/>
              </a:rPr>
              <a:t> de </a:t>
            </a:r>
            <a:r>
              <a:rPr sz="2000" spc="-5" dirty="0">
                <a:solidFill>
                  <a:srgbClr val="843B0C"/>
                </a:solidFill>
                <a:latin typeface="Calibri"/>
                <a:cs typeface="Calibri"/>
              </a:rPr>
              <a:t>CPU </a:t>
            </a:r>
            <a:r>
              <a:rPr sz="2000" dirty="0">
                <a:solidFill>
                  <a:srgbClr val="843B0C"/>
                </a:solidFill>
                <a:latin typeface="Calibri"/>
                <a:cs typeface="Calibri"/>
              </a:rPr>
              <a:t>que </a:t>
            </a:r>
            <a:r>
              <a:rPr sz="2000" spc="-10" dirty="0">
                <a:solidFill>
                  <a:srgbClr val="843B0C"/>
                </a:solidFill>
                <a:latin typeface="Calibri"/>
                <a:cs typeface="Calibri"/>
              </a:rPr>
              <a:t>exigem </a:t>
            </a:r>
            <a:r>
              <a:rPr sz="2000" spc="-15" dirty="0">
                <a:solidFill>
                  <a:srgbClr val="843B0C"/>
                </a:solidFill>
                <a:latin typeface="Calibri"/>
                <a:cs typeface="Calibri"/>
              </a:rPr>
              <a:t>este </a:t>
            </a:r>
            <a:r>
              <a:rPr sz="2000" spc="-10" dirty="0">
                <a:solidFill>
                  <a:srgbClr val="843B0C"/>
                </a:solidFill>
                <a:latin typeface="Calibri"/>
                <a:cs typeface="Calibri"/>
              </a:rPr>
              <a:t> conector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8267" y="4754371"/>
            <a:ext cx="3277235" cy="1245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843B0C"/>
                </a:solidFill>
                <a:latin typeface="Calibri"/>
                <a:cs typeface="Calibri"/>
              </a:rPr>
              <a:t>Conector </a:t>
            </a:r>
            <a:r>
              <a:rPr sz="2000" b="1" dirty="0">
                <a:solidFill>
                  <a:srgbClr val="843B0C"/>
                </a:solidFill>
                <a:latin typeface="Calibri"/>
                <a:cs typeface="Calibri"/>
              </a:rPr>
              <a:t>de 12 </a:t>
            </a:r>
            <a:r>
              <a:rPr sz="2000" b="1" spc="-5" dirty="0">
                <a:solidFill>
                  <a:srgbClr val="843B0C"/>
                </a:solidFill>
                <a:latin typeface="Calibri"/>
                <a:cs typeface="Calibri"/>
              </a:rPr>
              <a:t>volts</a:t>
            </a:r>
            <a:r>
              <a:rPr sz="2000" spc="-5" dirty="0">
                <a:solidFill>
                  <a:srgbClr val="843B0C"/>
                </a:solidFill>
                <a:latin typeface="Calibri"/>
                <a:cs typeface="Calibri"/>
              </a:rPr>
              <a:t>: </a:t>
            </a:r>
            <a:r>
              <a:rPr sz="2000" spc="-10" dirty="0">
                <a:solidFill>
                  <a:srgbClr val="843B0C"/>
                </a:solidFill>
                <a:latin typeface="Calibri"/>
                <a:cs typeface="Calibri"/>
              </a:rPr>
              <a:t>fornece </a:t>
            </a:r>
            <a:r>
              <a:rPr sz="2000" spc="-5" dirty="0">
                <a:solidFill>
                  <a:srgbClr val="843B0C"/>
                </a:solidFill>
                <a:latin typeface="Calibri"/>
                <a:cs typeface="Calibri"/>
              </a:rPr>
              <a:t> mais</a:t>
            </a:r>
            <a:r>
              <a:rPr sz="2000" spc="5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843B0C"/>
                </a:solidFill>
                <a:latin typeface="Calibri"/>
                <a:cs typeface="Calibri"/>
              </a:rPr>
              <a:t>corrente</a:t>
            </a:r>
            <a:r>
              <a:rPr sz="2000" dirty="0">
                <a:solidFill>
                  <a:srgbClr val="843B0C"/>
                </a:solidFill>
                <a:latin typeface="Calibri"/>
                <a:cs typeface="Calibri"/>
              </a:rPr>
              <a:t> na</a:t>
            </a:r>
            <a:r>
              <a:rPr sz="2000" spc="-15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843B0C"/>
                </a:solidFill>
                <a:latin typeface="Calibri"/>
                <a:cs typeface="Calibri"/>
              </a:rPr>
              <a:t>tensão</a:t>
            </a:r>
            <a:r>
              <a:rPr sz="2000" spc="10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843B0C"/>
                </a:solidFill>
                <a:latin typeface="Calibri"/>
                <a:cs typeface="Calibri"/>
              </a:rPr>
              <a:t>de</a:t>
            </a:r>
            <a:r>
              <a:rPr sz="2000" spc="-15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843B0C"/>
                </a:solidFill>
                <a:latin typeface="Calibri"/>
                <a:cs typeface="Calibri"/>
              </a:rPr>
              <a:t>+12 </a:t>
            </a:r>
            <a:r>
              <a:rPr sz="2000" spc="-434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843B0C"/>
                </a:solidFill>
                <a:latin typeface="Calibri"/>
                <a:cs typeface="Calibri"/>
              </a:rPr>
              <a:t>volts. </a:t>
            </a:r>
            <a:r>
              <a:rPr sz="2000" spc="-5" dirty="0">
                <a:solidFill>
                  <a:srgbClr val="843B0C"/>
                </a:solidFill>
                <a:latin typeface="Calibri"/>
                <a:cs typeface="Calibri"/>
              </a:rPr>
              <a:t>Muitas placas </a:t>
            </a:r>
            <a:r>
              <a:rPr sz="2000" dirty="0">
                <a:solidFill>
                  <a:srgbClr val="843B0C"/>
                </a:solidFill>
                <a:latin typeface="Calibri"/>
                <a:cs typeface="Calibri"/>
              </a:rPr>
              <a:t>de </a:t>
            </a:r>
            <a:r>
              <a:rPr sz="2000" spc="-5" dirty="0">
                <a:solidFill>
                  <a:srgbClr val="843B0C"/>
                </a:solidFill>
                <a:latin typeface="Calibri"/>
                <a:cs typeface="Calibri"/>
              </a:rPr>
              <a:t>CPU </a:t>
            </a:r>
            <a:r>
              <a:rPr sz="2000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843B0C"/>
                </a:solidFill>
                <a:latin typeface="Calibri"/>
                <a:cs typeface="Calibri"/>
              </a:rPr>
              <a:t>atuais</a:t>
            </a:r>
            <a:r>
              <a:rPr sz="2000" spc="5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843B0C"/>
                </a:solidFill>
                <a:latin typeface="Calibri"/>
                <a:cs typeface="Calibri"/>
              </a:rPr>
              <a:t>exigem</a:t>
            </a:r>
            <a:r>
              <a:rPr sz="2000" spc="-5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843B0C"/>
                </a:solidFill>
                <a:latin typeface="Calibri"/>
                <a:cs typeface="Calibri"/>
              </a:rPr>
              <a:t>este</a:t>
            </a:r>
            <a:r>
              <a:rPr sz="2000" spc="20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843B0C"/>
                </a:solidFill>
                <a:latin typeface="Calibri"/>
                <a:cs typeface="Calibri"/>
              </a:rPr>
              <a:t>conector.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86200" y="914400"/>
            <a:ext cx="4986528" cy="397764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082288" y="4920437"/>
            <a:ext cx="4585970" cy="757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843B0C"/>
                </a:solidFill>
                <a:latin typeface="Calibri"/>
                <a:cs typeface="Calibri"/>
              </a:rPr>
              <a:t>As</a:t>
            </a:r>
            <a:r>
              <a:rPr sz="1600" b="1" spc="5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843B0C"/>
                </a:solidFill>
                <a:latin typeface="Calibri"/>
                <a:cs typeface="Calibri"/>
              </a:rPr>
              <a:t>fontes</a:t>
            </a:r>
            <a:r>
              <a:rPr sz="1600" b="1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1600" b="1" spc="-30" dirty="0">
                <a:solidFill>
                  <a:srgbClr val="843B0C"/>
                </a:solidFill>
                <a:latin typeface="Calibri"/>
                <a:cs typeface="Calibri"/>
              </a:rPr>
              <a:t>ATX12V</a:t>
            </a:r>
            <a:r>
              <a:rPr sz="1600" b="1" spc="25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843B0C"/>
                </a:solidFill>
                <a:latin typeface="Calibri"/>
                <a:cs typeface="Calibri"/>
              </a:rPr>
              <a:t>são conhecidas</a:t>
            </a:r>
            <a:r>
              <a:rPr sz="1600" b="1" spc="25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843B0C"/>
                </a:solidFill>
                <a:latin typeface="Calibri"/>
                <a:cs typeface="Calibri"/>
              </a:rPr>
              <a:t>popularmente</a:t>
            </a:r>
            <a:r>
              <a:rPr sz="1600" b="1" spc="30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843B0C"/>
                </a:solidFill>
                <a:latin typeface="Calibri"/>
                <a:cs typeface="Calibri"/>
              </a:rPr>
              <a:t>como </a:t>
            </a:r>
            <a:r>
              <a:rPr sz="1600" b="1" spc="-345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843B0C"/>
                </a:solidFill>
                <a:latin typeface="Calibri"/>
                <a:cs typeface="Calibri"/>
              </a:rPr>
              <a:t>“Fontes</a:t>
            </a:r>
            <a:r>
              <a:rPr sz="1600" b="1" spc="15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843B0C"/>
                </a:solidFill>
                <a:latin typeface="Calibri"/>
                <a:cs typeface="Calibri"/>
              </a:rPr>
              <a:t>de</a:t>
            </a:r>
            <a:r>
              <a:rPr sz="1600" b="1" spc="5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843B0C"/>
                </a:solidFill>
                <a:latin typeface="Calibri"/>
                <a:cs typeface="Calibri"/>
              </a:rPr>
              <a:t>Pentium </a:t>
            </a:r>
            <a:r>
              <a:rPr sz="1600" b="1" spc="-55" dirty="0">
                <a:solidFill>
                  <a:srgbClr val="843B0C"/>
                </a:solidFill>
                <a:latin typeface="Calibri"/>
                <a:cs typeface="Calibri"/>
              </a:rPr>
              <a:t>4”.</a:t>
            </a:r>
            <a:r>
              <a:rPr sz="1600" b="1" spc="10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843B0C"/>
                </a:solidFill>
                <a:latin typeface="Calibri"/>
                <a:cs typeface="Calibri"/>
              </a:rPr>
              <a:t>Mas</a:t>
            </a:r>
            <a:r>
              <a:rPr sz="1600" b="1" spc="5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843B0C"/>
                </a:solidFill>
                <a:latin typeface="Calibri"/>
                <a:cs typeface="Calibri"/>
              </a:rPr>
              <a:t>isto</a:t>
            </a:r>
            <a:r>
              <a:rPr sz="1600" b="1" spc="-5" dirty="0">
                <a:solidFill>
                  <a:srgbClr val="843B0C"/>
                </a:solidFill>
                <a:latin typeface="Calibri"/>
                <a:cs typeface="Calibri"/>
              </a:rPr>
              <a:t> não</a:t>
            </a:r>
            <a:r>
              <a:rPr sz="1600" b="1" spc="15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843B0C"/>
                </a:solidFill>
                <a:latin typeface="Calibri"/>
                <a:cs typeface="Calibri"/>
              </a:rPr>
              <a:t>significa </a:t>
            </a:r>
            <a:r>
              <a:rPr sz="1600" b="1" spc="-10" dirty="0">
                <a:solidFill>
                  <a:srgbClr val="843B0C"/>
                </a:solidFill>
                <a:latin typeface="Calibri"/>
                <a:cs typeface="Calibri"/>
              </a:rPr>
              <a:t>que </a:t>
            </a:r>
            <a:r>
              <a:rPr sz="1600" b="1" spc="-5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843B0C"/>
                </a:solidFill>
                <a:latin typeface="Calibri"/>
                <a:cs typeface="Calibri"/>
              </a:rPr>
              <a:t>servam</a:t>
            </a:r>
            <a:r>
              <a:rPr sz="1600" b="1" spc="15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843B0C"/>
                </a:solidFill>
                <a:latin typeface="Calibri"/>
                <a:cs typeface="Calibri"/>
              </a:rPr>
              <a:t>apenas</a:t>
            </a:r>
            <a:r>
              <a:rPr sz="1600" b="1" spc="10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843B0C"/>
                </a:solidFill>
                <a:latin typeface="Calibri"/>
                <a:cs typeface="Calibri"/>
              </a:rPr>
              <a:t>para</a:t>
            </a:r>
            <a:r>
              <a:rPr sz="1600" b="1" spc="10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843B0C"/>
                </a:solidFill>
                <a:latin typeface="Calibri"/>
                <a:cs typeface="Calibri"/>
              </a:rPr>
              <a:t>Pentium 4.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692" y="193928"/>
            <a:ext cx="79038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latin typeface="Calibri"/>
                <a:cs typeface="Calibri"/>
              </a:rPr>
              <a:t>CONECTOR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DE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12V (4 PINOS)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ENCONTRADOS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EM</a:t>
            </a:r>
            <a:r>
              <a:rPr sz="2400" b="1" spc="-10" dirty="0">
                <a:latin typeface="Calibri"/>
                <a:cs typeface="Calibri"/>
              </a:rPr>
              <a:t> PLACAS-MÃE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39495" y="958596"/>
            <a:ext cx="8496300" cy="5855335"/>
            <a:chOff x="539495" y="958596"/>
            <a:chExt cx="8496300" cy="58553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8072" y="4140708"/>
              <a:ext cx="3887724" cy="26730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9495" y="958596"/>
              <a:ext cx="6185915" cy="31897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8751" y="120777"/>
            <a:ext cx="49066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001F5F"/>
                </a:solidFill>
                <a:latin typeface="Calibri"/>
                <a:cs typeface="Calibri"/>
              </a:rPr>
              <a:t>FONTE</a:t>
            </a:r>
            <a:r>
              <a:rPr sz="3600" b="1" spc="-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600" b="1" spc="-60" dirty="0">
                <a:solidFill>
                  <a:srgbClr val="001F5F"/>
                </a:solidFill>
                <a:latin typeface="Calibri"/>
                <a:cs typeface="Calibri"/>
              </a:rPr>
              <a:t>ATX12</a:t>
            </a:r>
            <a:r>
              <a:rPr sz="3600" b="1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600" b="1" spc="-30" dirty="0">
                <a:solidFill>
                  <a:srgbClr val="001F5F"/>
                </a:solidFill>
                <a:latin typeface="Calibri"/>
                <a:cs typeface="Calibri"/>
              </a:rPr>
              <a:t>VERSÃO</a:t>
            </a:r>
            <a:r>
              <a:rPr sz="3600" b="1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001F5F"/>
                </a:solidFill>
                <a:latin typeface="Calibri"/>
                <a:cs typeface="Calibri"/>
              </a:rPr>
              <a:t>2.0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831" y="836675"/>
            <a:ext cx="8747760" cy="5353812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831" y="117347"/>
            <a:ext cx="8612124" cy="648004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4487" y="1135125"/>
            <a:ext cx="8384540" cy="30206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3ª</a:t>
            </a:r>
            <a:r>
              <a:rPr sz="2800" b="1" spc="-25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AULA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65"/>
              </a:spcBef>
            </a:pPr>
            <a:r>
              <a:rPr sz="2800" b="1" spc="-15" dirty="0">
                <a:latin typeface="Calibri"/>
                <a:cs typeface="Calibri"/>
              </a:rPr>
              <a:t>CRONOGRAMA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25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spc="-15" dirty="0">
                <a:latin typeface="Calibri"/>
                <a:cs typeface="Calibri"/>
              </a:rPr>
              <a:t>Rede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Elétrica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ESD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spc="-15" dirty="0">
                <a:latin typeface="Calibri"/>
                <a:cs typeface="Calibri"/>
              </a:rPr>
              <a:t>Equipamentos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Segurança</a:t>
            </a:r>
            <a:r>
              <a:rPr sz="2800" spc="-5" dirty="0">
                <a:latin typeface="Calibri"/>
                <a:cs typeface="Calibri"/>
              </a:rPr>
              <a:t> e </a:t>
            </a:r>
            <a:r>
              <a:rPr sz="2800" spc="-10" dirty="0">
                <a:latin typeface="Calibri"/>
                <a:cs typeface="Calibri"/>
              </a:rPr>
              <a:t>medição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(Elétrica 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 ESD)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spc="-20" dirty="0">
                <a:latin typeface="Calibri"/>
                <a:cs typeface="Calibri"/>
              </a:rPr>
              <a:t>Fontes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 </a:t>
            </a:r>
            <a:r>
              <a:rPr sz="2800" spc="-15" dirty="0">
                <a:latin typeface="Calibri"/>
                <a:cs typeface="Calibri"/>
              </a:rPr>
              <a:t>Alimentação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-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funcionamento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testes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spc="-10" dirty="0">
                <a:latin typeface="Calibri"/>
                <a:cs typeface="Calibri"/>
              </a:rPr>
              <a:t>Tipos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gabinetes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1604" y="751331"/>
            <a:ext cx="7534656" cy="502310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759"/>
            <a:ext cx="291401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001F5F"/>
                </a:solidFill>
                <a:latin typeface="Calibri"/>
                <a:cs typeface="Calibri"/>
              </a:rPr>
              <a:t>FONTE</a:t>
            </a:r>
            <a:r>
              <a:rPr sz="3600" b="1" spc="-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001F5F"/>
                </a:solidFill>
                <a:latin typeface="Calibri"/>
                <a:cs typeface="Calibri"/>
              </a:rPr>
              <a:t>EPS</a:t>
            </a:r>
            <a:r>
              <a:rPr sz="3600" b="1" spc="-6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001F5F"/>
                </a:solidFill>
                <a:latin typeface="Calibri"/>
                <a:cs typeface="Calibri"/>
              </a:rPr>
              <a:t>12V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3759"/>
            <a:ext cx="27800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001F5F"/>
                </a:solidFill>
                <a:latin typeface="Calibri"/>
                <a:cs typeface="Calibri"/>
              </a:rPr>
              <a:t>FONTE</a:t>
            </a:r>
            <a:r>
              <a:rPr sz="3600" b="1" spc="-6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600" b="1" spc="-10" dirty="0">
                <a:latin typeface="Calibri"/>
                <a:cs typeface="Calibri"/>
              </a:rPr>
              <a:t>LFX12V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7008" y="865632"/>
            <a:ext cx="7077456" cy="48387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3759"/>
            <a:ext cx="28289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001F5F"/>
                </a:solidFill>
                <a:latin typeface="Calibri"/>
                <a:cs typeface="Calibri"/>
              </a:rPr>
              <a:t>FONTE</a:t>
            </a:r>
            <a:r>
              <a:rPr sz="3600" b="1" spc="-6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600" b="1" spc="-10" dirty="0">
                <a:latin typeface="Calibri"/>
                <a:cs typeface="Calibri"/>
              </a:rPr>
              <a:t>CFX12V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7611" y="1275588"/>
            <a:ext cx="6027420" cy="3944112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3759"/>
            <a:ext cx="28136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001F5F"/>
                </a:solidFill>
                <a:latin typeface="Calibri"/>
                <a:cs typeface="Calibri"/>
              </a:rPr>
              <a:t>FONTE</a:t>
            </a:r>
            <a:r>
              <a:rPr sz="3600" b="1" spc="-6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600" b="1" spc="-10" dirty="0">
                <a:latin typeface="Calibri"/>
                <a:cs typeface="Calibri"/>
              </a:rPr>
              <a:t>TFX12V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9072" y="996696"/>
            <a:ext cx="5241035" cy="4507992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3759"/>
            <a:ext cx="28035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001F5F"/>
                </a:solidFill>
                <a:latin typeface="Calibri"/>
                <a:cs typeface="Calibri"/>
              </a:rPr>
              <a:t>FONTE</a:t>
            </a:r>
            <a:r>
              <a:rPr sz="3600" b="1" spc="-6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600" b="1" spc="-10" dirty="0">
                <a:latin typeface="Calibri"/>
                <a:cs typeface="Calibri"/>
              </a:rPr>
              <a:t>SFX12V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9195" y="646176"/>
            <a:ext cx="5256276" cy="5256276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561" y="201929"/>
            <a:ext cx="53860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5" dirty="0">
                <a:latin typeface="Calibri"/>
                <a:cs typeface="Calibri"/>
              </a:rPr>
              <a:t>Testando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fonte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com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uso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do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multímetro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788" y="655319"/>
            <a:ext cx="3317748" cy="299008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2692" y="4157471"/>
            <a:ext cx="3323844" cy="224332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869182" y="830656"/>
            <a:ext cx="4947285" cy="3808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15" algn="just">
              <a:lnSpc>
                <a:spcPct val="100000"/>
              </a:lnSpc>
              <a:spcBef>
                <a:spcPts val="100"/>
              </a:spcBef>
              <a:buSzPct val="94444"/>
              <a:buAutoNum type="arabicPlain"/>
              <a:tabLst>
                <a:tab pos="199390" algn="l"/>
              </a:tabLst>
            </a:pPr>
            <a:r>
              <a:rPr sz="1800" spc="-15" dirty="0">
                <a:latin typeface="Calibri"/>
                <a:cs typeface="Calibri"/>
              </a:rPr>
              <a:t>Programe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multímetro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para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medir</a:t>
            </a:r>
            <a:r>
              <a:rPr sz="1800" spc="409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tensão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contínua</a:t>
            </a:r>
            <a:r>
              <a:rPr sz="1800" spc="-5" dirty="0">
                <a:latin typeface="Calibri"/>
                <a:cs typeface="Calibri"/>
              </a:rPr>
              <a:t> (identificada</a:t>
            </a:r>
            <a:r>
              <a:rPr sz="1800" dirty="0">
                <a:latin typeface="Calibri"/>
                <a:cs typeface="Calibri"/>
              </a:rPr>
              <a:t> no </a:t>
            </a:r>
            <a:r>
              <a:rPr sz="1800" spc="-5" dirty="0">
                <a:latin typeface="Calibri"/>
                <a:cs typeface="Calibri"/>
              </a:rPr>
              <a:t>multímetro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pelo</a:t>
            </a:r>
            <a:r>
              <a:rPr sz="1800" spc="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símbolo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V-)</a:t>
            </a:r>
            <a:r>
              <a:rPr sz="1800" dirty="0">
                <a:latin typeface="Calibri"/>
                <a:cs typeface="Calibri"/>
              </a:rPr>
              <a:t> em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uma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escala </a:t>
            </a:r>
            <a:r>
              <a:rPr sz="1800" dirty="0">
                <a:latin typeface="Calibri"/>
                <a:cs typeface="Calibri"/>
              </a:rPr>
              <a:t>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40" dirty="0">
                <a:latin typeface="Calibri"/>
                <a:cs typeface="Calibri"/>
              </a:rPr>
              <a:t>20v,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lado.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rabicPlain"/>
            </a:pPr>
            <a:endParaRPr sz="1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340"/>
              </a:spcBef>
              <a:buSzPct val="94444"/>
              <a:buAutoNum type="arabicPlain"/>
              <a:tabLst>
                <a:tab pos="199390" algn="l"/>
              </a:tabLst>
            </a:pPr>
            <a:r>
              <a:rPr sz="1800" spc="-5" dirty="0">
                <a:latin typeface="Calibri"/>
                <a:cs typeface="Calibri"/>
              </a:rPr>
              <a:t>Os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fios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vermelhos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fornecem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55" dirty="0">
                <a:latin typeface="Calibri"/>
                <a:cs typeface="Calibri"/>
              </a:rPr>
              <a:t>5V,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amarelos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fornecem </a:t>
            </a:r>
            <a:r>
              <a:rPr sz="1800" spc="-5" dirty="0">
                <a:latin typeface="Calibri"/>
                <a:cs typeface="Calibri"/>
              </a:rPr>
              <a:t>12V </a:t>
            </a:r>
            <a:r>
              <a:rPr sz="1800" dirty="0">
                <a:latin typeface="Calibri"/>
                <a:cs typeface="Calibri"/>
              </a:rPr>
              <a:t>e </a:t>
            </a:r>
            <a:r>
              <a:rPr sz="1800" spc="-5" dirty="0">
                <a:latin typeface="Calibri"/>
                <a:cs typeface="Calibri"/>
              </a:rPr>
              <a:t>os laranjas são os </a:t>
            </a:r>
            <a:r>
              <a:rPr sz="1800" spc="-10" dirty="0">
                <a:latin typeface="Calibri"/>
                <a:cs typeface="Calibri"/>
              </a:rPr>
              <a:t>responsáveis </a:t>
            </a:r>
            <a:r>
              <a:rPr sz="1800" spc="-5" dirty="0">
                <a:latin typeface="Calibri"/>
                <a:cs typeface="Calibri"/>
              </a:rPr>
              <a:t>pela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tensão</a:t>
            </a:r>
            <a:r>
              <a:rPr sz="1800" dirty="0">
                <a:latin typeface="Calibri"/>
                <a:cs typeface="Calibri"/>
              </a:rPr>
              <a:t> de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40" dirty="0">
                <a:latin typeface="Calibri"/>
                <a:cs typeface="Calibri"/>
              </a:rPr>
              <a:t>3.3V.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fios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pretos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são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todos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neutros,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usados </a:t>
            </a:r>
            <a:r>
              <a:rPr sz="1800" spc="-15" dirty="0">
                <a:latin typeface="Calibri"/>
                <a:cs typeface="Calibri"/>
              </a:rPr>
              <a:t>para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fechar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circuitos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demais.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3)</a:t>
            </a:r>
            <a:r>
              <a:rPr sz="1800" dirty="0">
                <a:latin typeface="Calibri"/>
                <a:cs typeface="Calibri"/>
              </a:rPr>
              <a:t> Use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pedaço</a:t>
            </a:r>
            <a:r>
              <a:rPr sz="1800" dirty="0">
                <a:latin typeface="Calibri"/>
                <a:cs typeface="Calibri"/>
              </a:rPr>
              <a:t> de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com</a:t>
            </a:r>
            <a:r>
              <a:rPr sz="1800" dirty="0">
                <a:latin typeface="Calibri"/>
                <a:cs typeface="Calibri"/>
              </a:rPr>
              <a:t> 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duas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pontas </a:t>
            </a:r>
            <a:r>
              <a:rPr sz="1800" spc="-5" dirty="0">
                <a:latin typeface="Calibri"/>
                <a:cs typeface="Calibri"/>
              </a:rPr>
              <a:t> descascadas </a:t>
            </a:r>
            <a:r>
              <a:rPr sz="1800" spc="-10" dirty="0">
                <a:latin typeface="Calibri"/>
                <a:cs typeface="Calibri"/>
              </a:rPr>
              <a:t>(dobrado </a:t>
            </a:r>
            <a:r>
              <a:rPr sz="1800" dirty="0">
                <a:latin typeface="Calibri"/>
                <a:cs typeface="Calibri"/>
              </a:rPr>
              <a:t>em </a:t>
            </a:r>
            <a:r>
              <a:rPr sz="1800" spc="-5" dirty="0">
                <a:latin typeface="Calibri"/>
                <a:cs typeface="Calibri"/>
              </a:rPr>
              <a:t>U) </a:t>
            </a:r>
            <a:r>
              <a:rPr sz="1800" spc="-10" dirty="0">
                <a:latin typeface="Calibri"/>
                <a:cs typeface="Calibri"/>
              </a:rPr>
              <a:t>para fechar </a:t>
            </a:r>
            <a:r>
              <a:rPr sz="1800" dirty="0">
                <a:latin typeface="Calibri"/>
                <a:cs typeface="Calibri"/>
              </a:rPr>
              <a:t>um </a:t>
            </a:r>
            <a:r>
              <a:rPr sz="1800" spc="-10" dirty="0">
                <a:latin typeface="Calibri"/>
                <a:cs typeface="Calibri"/>
              </a:rPr>
              <a:t>circuito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entre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fio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verde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quarto</a:t>
            </a:r>
            <a:r>
              <a:rPr sz="1800" dirty="0">
                <a:latin typeface="Calibri"/>
                <a:cs typeface="Calibri"/>
              </a:rPr>
              <a:t> da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direita</a:t>
            </a:r>
            <a:r>
              <a:rPr sz="1800" spc="-10" dirty="0">
                <a:latin typeface="Calibri"/>
                <a:cs typeface="Calibri"/>
              </a:rPr>
              <a:t> para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esquerda)</a:t>
            </a:r>
            <a:r>
              <a:rPr sz="1800" spc="2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2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26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fio</a:t>
            </a:r>
            <a:r>
              <a:rPr sz="1800" b="1" spc="235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preto</a:t>
            </a:r>
            <a:r>
              <a:rPr sz="1800" b="1" spc="254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ao</a:t>
            </a:r>
            <a:r>
              <a:rPr sz="1800" spc="2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lado</a:t>
            </a:r>
            <a:r>
              <a:rPr sz="1800" spc="2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(o</a:t>
            </a:r>
            <a:r>
              <a:rPr sz="1800" spc="2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sexto</a:t>
            </a:r>
            <a:r>
              <a:rPr sz="1800" spc="2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</a:t>
            </a:r>
            <a:r>
              <a:rPr sz="1800" spc="254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direita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69182" y="4612894"/>
            <a:ext cx="43795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1820" algn="l"/>
                <a:tab pos="866140" algn="l"/>
                <a:tab pos="2021205" algn="l"/>
                <a:tab pos="2730500" algn="l"/>
                <a:tab pos="3672204" algn="l"/>
              </a:tabLst>
            </a:pPr>
            <a:r>
              <a:rPr sz="1800" spc="-5" dirty="0">
                <a:latin typeface="Calibri"/>
                <a:cs typeface="Calibri"/>
              </a:rPr>
              <a:t>pa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a	a	e</a:t>
            </a:r>
            <a:r>
              <a:rPr sz="1800" spc="5" dirty="0">
                <a:latin typeface="Calibri"/>
                <a:cs typeface="Calibri"/>
              </a:rPr>
              <a:t>s</a:t>
            </a:r>
            <a:r>
              <a:rPr sz="1800" spc="-5" dirty="0">
                <a:latin typeface="Calibri"/>
                <a:cs typeface="Calibri"/>
              </a:rPr>
              <a:t>q</a:t>
            </a:r>
            <a:r>
              <a:rPr sz="1800" dirty="0">
                <a:latin typeface="Calibri"/>
                <a:cs typeface="Calibri"/>
              </a:rPr>
              <a:t>ue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da</a:t>
            </a:r>
            <a:r>
              <a:rPr sz="1800" dirty="0">
                <a:latin typeface="Calibri"/>
                <a:cs typeface="Calibri"/>
              </a:rPr>
              <a:t>).	</a:t>
            </a:r>
            <a:r>
              <a:rPr sz="1800" spc="-5" dirty="0">
                <a:latin typeface="Calibri"/>
                <a:cs typeface="Calibri"/>
              </a:rPr>
              <a:t>Com</a:t>
            </a:r>
            <a:r>
              <a:rPr sz="1800" dirty="0">
                <a:latin typeface="Calibri"/>
                <a:cs typeface="Calibri"/>
              </a:rPr>
              <a:t>o	e</a:t>
            </a:r>
            <a:r>
              <a:rPr sz="1800" spc="-20" dirty="0">
                <a:latin typeface="Calibri"/>
                <a:cs typeface="Calibri"/>
              </a:rPr>
              <a:t>s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amos	</a:t>
            </a:r>
            <a:r>
              <a:rPr sz="1800" spc="-5" dirty="0">
                <a:latin typeface="Calibri"/>
                <a:cs typeface="Calibri"/>
              </a:rPr>
              <a:t>lida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5" dirty="0">
                <a:latin typeface="Calibri"/>
                <a:cs typeface="Calibri"/>
              </a:rPr>
              <a:t>do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1327785" algn="l"/>
                <a:tab pos="1600835" algn="l"/>
                <a:tab pos="2456180" algn="l"/>
                <a:tab pos="3658235" algn="l"/>
              </a:tabLst>
            </a:pPr>
            <a:r>
              <a:rPr sz="1800" spc="-5" dirty="0">
                <a:latin typeface="Calibri"/>
                <a:cs typeface="Calibri"/>
              </a:rPr>
              <a:t>eletricidade,	</a:t>
            </a:r>
            <a:r>
              <a:rPr sz="1800" dirty="0">
                <a:latin typeface="Calibri"/>
                <a:cs typeface="Calibri"/>
              </a:rPr>
              <a:t>é	</a:t>
            </a:r>
            <a:r>
              <a:rPr sz="1800" spc="-5" dirty="0">
                <a:latin typeface="Calibri"/>
                <a:cs typeface="Calibri"/>
              </a:rPr>
              <a:t>sempre	</a:t>
            </a:r>
            <a:r>
              <a:rPr sz="1800" spc="-10" dirty="0">
                <a:latin typeface="Calibri"/>
                <a:cs typeface="Calibri"/>
              </a:rPr>
              <a:t>importante	tomar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39506" y="4612894"/>
            <a:ext cx="57594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985" algn="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com</a:t>
            </a:r>
            <a:endParaRPr sz="18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mui</a:t>
            </a:r>
            <a:r>
              <a:rPr sz="1800" spc="-2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69182" y="5161915"/>
            <a:ext cx="494665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cuidado.</a:t>
            </a:r>
            <a:r>
              <a:rPr sz="1800" dirty="0">
                <a:latin typeface="Calibri"/>
                <a:cs typeface="Calibri"/>
              </a:rPr>
              <a:t> Se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você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causar</a:t>
            </a:r>
            <a:r>
              <a:rPr sz="1800" dirty="0">
                <a:latin typeface="Calibri"/>
                <a:cs typeface="Calibri"/>
              </a:rPr>
              <a:t> um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curto,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fonte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pode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literalmente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explodir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cara</a:t>
            </a:r>
            <a:r>
              <a:rPr sz="1800" spc="-10" dirty="0">
                <a:latin typeface="Calibri"/>
                <a:cs typeface="Calibri"/>
              </a:rPr>
              <a:t> (estou</a:t>
            </a:r>
            <a:r>
              <a:rPr sz="1800" spc="-5" dirty="0">
                <a:latin typeface="Calibri"/>
                <a:cs typeface="Calibri"/>
              </a:rPr>
              <a:t> falando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sério).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561" y="201929"/>
            <a:ext cx="53860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5" dirty="0">
                <a:latin typeface="Calibri"/>
                <a:cs typeface="Calibri"/>
              </a:rPr>
              <a:t>Testando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fonte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com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uso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do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multímetro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637158"/>
            <a:ext cx="8268334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2000" spc="-15" dirty="0">
                <a:latin typeface="Calibri"/>
                <a:cs typeface="Calibri"/>
              </a:rPr>
              <a:t>4)Para </a:t>
            </a:r>
            <a:r>
              <a:rPr sz="2000" spc="-5" dirty="0">
                <a:latin typeface="Calibri"/>
                <a:cs typeface="Calibri"/>
              </a:rPr>
              <a:t>medir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tensão </a:t>
            </a:r>
            <a:r>
              <a:rPr sz="2000" dirty="0">
                <a:latin typeface="Calibri"/>
                <a:cs typeface="Calibri"/>
              </a:rPr>
              <a:t>de </a:t>
            </a:r>
            <a:r>
              <a:rPr sz="2000" spc="-5" dirty="0">
                <a:latin typeface="Calibri"/>
                <a:cs typeface="Calibri"/>
              </a:rPr>
              <a:t>cada uma das saídas, </a:t>
            </a:r>
            <a:r>
              <a:rPr sz="2000" spc="-10" dirty="0">
                <a:latin typeface="Calibri"/>
                <a:cs typeface="Calibri"/>
              </a:rPr>
              <a:t>você conecta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spc="-5" dirty="0">
                <a:latin typeface="Calibri"/>
                <a:cs typeface="Calibri"/>
              </a:rPr>
              <a:t>pólo </a:t>
            </a:r>
            <a:r>
              <a:rPr sz="2000" spc="-15" dirty="0">
                <a:latin typeface="Calibri"/>
                <a:cs typeface="Calibri"/>
              </a:rPr>
              <a:t>negativo </a:t>
            </a:r>
            <a:r>
              <a:rPr sz="2000" spc="-10" dirty="0">
                <a:latin typeface="Calibri"/>
                <a:cs typeface="Calibri"/>
              </a:rPr>
              <a:t> (preto)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multímetro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um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dos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fios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pretos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conecta</a:t>
            </a:r>
            <a:r>
              <a:rPr sz="2000" spc="4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45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pólo</a:t>
            </a:r>
            <a:r>
              <a:rPr sz="2000" spc="4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positivo </a:t>
            </a:r>
            <a:r>
              <a:rPr sz="2000" spc="-5" dirty="0">
                <a:latin typeface="Calibri"/>
                <a:cs typeface="Calibri"/>
              </a:rPr>
              <a:t> (vermelho)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fios</a:t>
            </a:r>
            <a:r>
              <a:rPr sz="2000" dirty="0">
                <a:latin typeface="Calibri"/>
                <a:cs typeface="Calibri"/>
              </a:rPr>
              <a:t> de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cada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uma </a:t>
            </a:r>
            <a:r>
              <a:rPr sz="2000" spc="-5" dirty="0">
                <a:latin typeface="Calibri"/>
                <a:cs typeface="Calibri"/>
              </a:rPr>
              <a:t>das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três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cores,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sempre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tomando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muito</a:t>
            </a:r>
            <a:r>
              <a:rPr sz="2000" dirty="0">
                <a:latin typeface="Calibri"/>
                <a:cs typeface="Calibri"/>
              </a:rPr>
              <a:t> cuidado.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8788" y="1845563"/>
            <a:ext cx="8684260" cy="4291965"/>
            <a:chOff x="208788" y="1845563"/>
            <a:chExt cx="8684260" cy="42919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8788" y="1845563"/>
              <a:ext cx="5658611" cy="42915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8820" y="1845563"/>
              <a:ext cx="3093720" cy="42915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608" y="300227"/>
            <a:ext cx="3037332" cy="219760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9825" y="2624454"/>
            <a:ext cx="1924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Conector</a:t>
            </a:r>
            <a:r>
              <a:rPr spc="-20" dirty="0"/>
              <a:t> </a:t>
            </a:r>
            <a:r>
              <a:rPr spc="-30" dirty="0"/>
              <a:t>EPS12V.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11140" y="550163"/>
            <a:ext cx="2749295" cy="205282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25267" y="3770376"/>
            <a:ext cx="3488435" cy="261670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268727" y="6463385"/>
            <a:ext cx="39611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Conector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EPS12V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em uma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placa-mãe.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78782" y="2752725"/>
            <a:ext cx="4404360" cy="84264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98900"/>
              </a:lnSpc>
              <a:spcBef>
                <a:spcPts val="120"/>
              </a:spcBef>
            </a:pPr>
            <a:r>
              <a:rPr sz="1800" dirty="0">
                <a:latin typeface="Arial MT"/>
                <a:cs typeface="Arial MT"/>
              </a:rPr>
              <a:t>Em</a:t>
            </a:r>
            <a:r>
              <a:rPr sz="1800" spc="-5" dirty="0">
                <a:latin typeface="Arial MT"/>
                <a:cs typeface="Arial MT"/>
              </a:rPr>
              <a:t> algumas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fontes de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alimentação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conector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EPS12V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pode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ser obtido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juntando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dois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conectores</a:t>
            </a:r>
            <a:r>
              <a:rPr sz="1800" spc="-100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ATX12V.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012" y="281940"/>
            <a:ext cx="2429256" cy="172973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8739" y="2129155"/>
            <a:ext cx="3501390" cy="8756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algn="just">
              <a:lnSpc>
                <a:spcPct val="99300"/>
              </a:lnSpc>
              <a:spcBef>
                <a:spcPts val="114"/>
              </a:spcBef>
            </a:pPr>
            <a:r>
              <a:rPr sz="1400" dirty="0">
                <a:latin typeface="Arial MT"/>
                <a:cs typeface="Arial MT"/>
              </a:rPr>
              <a:t>O </a:t>
            </a:r>
            <a:r>
              <a:rPr sz="1400" spc="-5" dirty="0">
                <a:latin typeface="Arial MT"/>
                <a:cs typeface="Arial MT"/>
              </a:rPr>
              <a:t>conector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PEG </a:t>
            </a:r>
            <a:r>
              <a:rPr sz="1400" spc="-10" dirty="0">
                <a:latin typeface="Arial MT"/>
                <a:cs typeface="Arial MT"/>
              </a:rPr>
              <a:t>de</a:t>
            </a:r>
            <a:r>
              <a:rPr sz="1400" spc="-5" dirty="0">
                <a:latin typeface="Arial MT"/>
                <a:cs typeface="Arial MT"/>
              </a:rPr>
              <a:t> seis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pinos.</a:t>
            </a:r>
            <a:r>
              <a:rPr sz="1400" spc="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Esta fonte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 alimentação </a:t>
            </a:r>
            <a:r>
              <a:rPr sz="1400" dirty="0">
                <a:latin typeface="Arial MT"/>
                <a:cs typeface="Arial MT"/>
              </a:rPr>
              <a:t>em </a:t>
            </a:r>
            <a:r>
              <a:rPr sz="1400" spc="-5" dirty="0">
                <a:latin typeface="Arial MT"/>
                <a:cs typeface="Arial MT"/>
              </a:rPr>
              <a:t>particular </a:t>
            </a:r>
            <a:r>
              <a:rPr sz="1400" dirty="0">
                <a:latin typeface="Arial MT"/>
                <a:cs typeface="Arial MT"/>
              </a:rPr>
              <a:t>tem </a:t>
            </a:r>
            <a:r>
              <a:rPr sz="1400" spc="-5" dirty="0">
                <a:latin typeface="Arial MT"/>
                <a:cs typeface="Arial MT"/>
              </a:rPr>
              <a:t>dois pinos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extras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para</a:t>
            </a:r>
            <a:r>
              <a:rPr sz="1400" spc="-5" dirty="0">
                <a:latin typeface="Arial MT"/>
                <a:cs typeface="Arial MT"/>
              </a:rPr>
              <a:t> você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transformar</a:t>
            </a:r>
            <a:r>
              <a:rPr sz="1400" spc="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este</a:t>
            </a:r>
            <a:r>
              <a:rPr sz="1400" spc="38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plugue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seis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pinos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em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um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plugue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oito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pinos.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49952" y="74676"/>
            <a:ext cx="3307079" cy="259791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756025" marR="5080">
              <a:lnSpc>
                <a:spcPct val="98900"/>
              </a:lnSpc>
              <a:spcBef>
                <a:spcPts val="120"/>
              </a:spcBef>
            </a:pPr>
            <a:r>
              <a:rPr spc="-5" dirty="0"/>
              <a:t>Um</a:t>
            </a:r>
            <a:r>
              <a:rPr spc="-15" dirty="0"/>
              <a:t> </a:t>
            </a:r>
            <a:r>
              <a:rPr spc="-5" dirty="0"/>
              <a:t>conector</a:t>
            </a:r>
            <a:r>
              <a:rPr dirty="0"/>
              <a:t> PEG</a:t>
            </a:r>
            <a:r>
              <a:rPr spc="-20" dirty="0"/>
              <a:t> </a:t>
            </a:r>
            <a:r>
              <a:rPr spc="-5" dirty="0"/>
              <a:t>de</a:t>
            </a:r>
            <a:r>
              <a:rPr spc="-20" dirty="0"/>
              <a:t> </a:t>
            </a:r>
            <a:r>
              <a:rPr spc="-5" dirty="0"/>
              <a:t>seis </a:t>
            </a:r>
            <a:r>
              <a:rPr spc="-484" dirty="0"/>
              <a:t> </a:t>
            </a:r>
            <a:r>
              <a:rPr spc="-5" dirty="0"/>
              <a:t>pinos</a:t>
            </a:r>
            <a:r>
              <a:rPr dirty="0"/>
              <a:t> </a:t>
            </a:r>
            <a:r>
              <a:rPr spc="-5" dirty="0"/>
              <a:t>em</a:t>
            </a:r>
            <a:r>
              <a:rPr spc="-10" dirty="0"/>
              <a:t> </a:t>
            </a:r>
            <a:r>
              <a:rPr spc="-5" dirty="0"/>
              <a:t>uma placa de </a:t>
            </a:r>
            <a:r>
              <a:rPr dirty="0"/>
              <a:t> </a:t>
            </a:r>
            <a:r>
              <a:rPr spc="-5" dirty="0"/>
              <a:t>vídeo.</a:t>
            </a: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10867" y="4110482"/>
            <a:ext cx="2065020" cy="213639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02023" y="4139184"/>
            <a:ext cx="3599687" cy="212140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907794" y="6447840"/>
            <a:ext cx="5236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Conector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 alimentação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65" dirty="0">
                <a:latin typeface="Arial MT"/>
                <a:cs typeface="Arial MT"/>
              </a:rPr>
              <a:t>SATA</a:t>
            </a:r>
            <a:r>
              <a:rPr sz="1800" spc="-1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em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um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disco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rígido.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079" y="173736"/>
            <a:ext cx="4128516" cy="304647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686939" y="3361435"/>
            <a:ext cx="4162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Plugues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alimentação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para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periféricos.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89932" y="173736"/>
            <a:ext cx="4081271" cy="30464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1856" y="3828224"/>
            <a:ext cx="3902964" cy="24766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20767" y="3709415"/>
            <a:ext cx="4250436" cy="263804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686939" y="6452412"/>
            <a:ext cx="38087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Conector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alimentação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disquete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79676" y="505968"/>
            <a:ext cx="5473700" cy="5866130"/>
            <a:chOff x="1979676" y="505968"/>
            <a:chExt cx="5473700" cy="58661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9676" y="505968"/>
              <a:ext cx="4764024" cy="586587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295771" y="1267205"/>
              <a:ext cx="1157605" cy="730250"/>
            </a:xfrm>
            <a:custGeom>
              <a:avLst/>
              <a:gdLst/>
              <a:ahLst/>
              <a:cxnLst/>
              <a:rect l="l" t="t" r="r" b="b"/>
              <a:pathLst>
                <a:path w="1157604" h="730250">
                  <a:moveTo>
                    <a:pt x="1124064" y="20855"/>
                  </a:moveTo>
                  <a:lnTo>
                    <a:pt x="1104472" y="21476"/>
                  </a:lnTo>
                  <a:lnTo>
                    <a:pt x="0" y="713486"/>
                  </a:lnTo>
                  <a:lnTo>
                    <a:pt x="10413" y="730250"/>
                  </a:lnTo>
                  <a:lnTo>
                    <a:pt x="1114955" y="38197"/>
                  </a:lnTo>
                  <a:lnTo>
                    <a:pt x="1124064" y="20855"/>
                  </a:lnTo>
                  <a:close/>
                </a:path>
                <a:path w="1157604" h="730250">
                  <a:moveTo>
                    <a:pt x="1156283" y="2032"/>
                  </a:moveTo>
                  <a:lnTo>
                    <a:pt x="1135506" y="2032"/>
                  </a:lnTo>
                  <a:lnTo>
                    <a:pt x="1145921" y="18796"/>
                  </a:lnTo>
                  <a:lnTo>
                    <a:pt x="1114955" y="38197"/>
                  </a:lnTo>
                  <a:lnTo>
                    <a:pt x="1088389" y="88773"/>
                  </a:lnTo>
                  <a:lnTo>
                    <a:pt x="1090295" y="94742"/>
                  </a:lnTo>
                  <a:lnTo>
                    <a:pt x="1099947" y="99822"/>
                  </a:lnTo>
                  <a:lnTo>
                    <a:pt x="1105915" y="98044"/>
                  </a:lnTo>
                  <a:lnTo>
                    <a:pt x="1108455" y="93091"/>
                  </a:lnTo>
                  <a:lnTo>
                    <a:pt x="1156283" y="2032"/>
                  </a:lnTo>
                  <a:close/>
                </a:path>
                <a:path w="1157604" h="730250">
                  <a:moveTo>
                    <a:pt x="1137873" y="5842"/>
                  </a:moveTo>
                  <a:lnTo>
                    <a:pt x="1131951" y="5842"/>
                  </a:lnTo>
                  <a:lnTo>
                    <a:pt x="1140968" y="20320"/>
                  </a:lnTo>
                  <a:lnTo>
                    <a:pt x="1124064" y="20855"/>
                  </a:lnTo>
                  <a:lnTo>
                    <a:pt x="1114955" y="38197"/>
                  </a:lnTo>
                  <a:lnTo>
                    <a:pt x="1145921" y="18796"/>
                  </a:lnTo>
                  <a:lnTo>
                    <a:pt x="1137873" y="5842"/>
                  </a:lnTo>
                  <a:close/>
                </a:path>
                <a:path w="1157604" h="730250">
                  <a:moveTo>
                    <a:pt x="1157351" y="0"/>
                  </a:moveTo>
                  <a:lnTo>
                    <a:pt x="1046733" y="3429"/>
                  </a:lnTo>
                  <a:lnTo>
                    <a:pt x="1042415" y="8001"/>
                  </a:lnTo>
                  <a:lnTo>
                    <a:pt x="1042670" y="13462"/>
                  </a:lnTo>
                  <a:lnTo>
                    <a:pt x="1042797" y="18923"/>
                  </a:lnTo>
                  <a:lnTo>
                    <a:pt x="1047369" y="23241"/>
                  </a:lnTo>
                  <a:lnTo>
                    <a:pt x="1104472" y="21476"/>
                  </a:lnTo>
                  <a:lnTo>
                    <a:pt x="1135506" y="2032"/>
                  </a:lnTo>
                  <a:lnTo>
                    <a:pt x="1156283" y="2032"/>
                  </a:lnTo>
                  <a:lnTo>
                    <a:pt x="1157351" y="0"/>
                  </a:lnTo>
                  <a:close/>
                </a:path>
                <a:path w="1157604" h="730250">
                  <a:moveTo>
                    <a:pt x="1135506" y="2032"/>
                  </a:moveTo>
                  <a:lnTo>
                    <a:pt x="1104472" y="21476"/>
                  </a:lnTo>
                  <a:lnTo>
                    <a:pt x="1124064" y="20855"/>
                  </a:lnTo>
                  <a:lnTo>
                    <a:pt x="1131951" y="5842"/>
                  </a:lnTo>
                  <a:lnTo>
                    <a:pt x="1137873" y="5842"/>
                  </a:lnTo>
                  <a:lnTo>
                    <a:pt x="1135506" y="2032"/>
                  </a:lnTo>
                  <a:close/>
                </a:path>
                <a:path w="1157604" h="730250">
                  <a:moveTo>
                    <a:pt x="1131951" y="5842"/>
                  </a:moveTo>
                  <a:lnTo>
                    <a:pt x="1124064" y="20855"/>
                  </a:lnTo>
                  <a:lnTo>
                    <a:pt x="1140968" y="20320"/>
                  </a:lnTo>
                  <a:lnTo>
                    <a:pt x="1131951" y="5842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11795" y="620268"/>
            <a:ext cx="1129283" cy="120091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511795" y="620268"/>
            <a:ext cx="1129665" cy="120142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96520" marR="85090" indent="-635" algn="ctr">
              <a:lnSpc>
                <a:spcPct val="100000"/>
              </a:lnSpc>
              <a:spcBef>
                <a:spcPts val="245"/>
              </a:spcBef>
            </a:pPr>
            <a:r>
              <a:rPr spc="-25" dirty="0">
                <a:latin typeface="Calibri"/>
                <a:cs typeface="Calibri"/>
              </a:rPr>
              <a:t>(Tensão) 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b="1" spc="-15" dirty="0">
                <a:latin typeface="Calibri"/>
                <a:cs typeface="Calibri"/>
              </a:rPr>
              <a:t>Corrente </a:t>
            </a:r>
            <a:r>
              <a:rPr b="1" spc="-1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Al</a:t>
            </a:r>
            <a:r>
              <a:rPr b="1" spc="-25" dirty="0">
                <a:latin typeface="Calibri"/>
                <a:cs typeface="Calibri"/>
              </a:rPr>
              <a:t>t</a:t>
            </a:r>
            <a:r>
              <a:rPr b="1" dirty="0">
                <a:latin typeface="Calibri"/>
                <a:cs typeface="Calibri"/>
              </a:rPr>
              <a:t>e</a:t>
            </a:r>
            <a:r>
              <a:rPr b="1" spc="-5" dirty="0">
                <a:latin typeface="Calibri"/>
                <a:cs typeface="Calibri"/>
              </a:rPr>
              <a:t>rna</a:t>
            </a:r>
            <a:r>
              <a:rPr b="1" dirty="0">
                <a:latin typeface="Calibri"/>
                <a:cs typeface="Calibri"/>
              </a:rPr>
              <a:t>da  </a:t>
            </a:r>
            <a:r>
              <a:rPr b="1" spc="-5" dirty="0">
                <a:latin typeface="Calibri"/>
                <a:cs typeface="Calibri"/>
              </a:rPr>
              <a:t>volts</a:t>
            </a:r>
            <a:r>
              <a:rPr b="1" spc="-4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–</a:t>
            </a:r>
            <a:r>
              <a:rPr b="1" spc="-2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V</a:t>
            </a:r>
          </a:p>
        </p:txBody>
      </p:sp>
      <p:sp>
        <p:nvSpPr>
          <p:cNvPr id="7" name="object 7"/>
          <p:cNvSpPr/>
          <p:nvPr/>
        </p:nvSpPr>
        <p:spPr>
          <a:xfrm>
            <a:off x="6501510" y="2953766"/>
            <a:ext cx="1430020" cy="366395"/>
          </a:xfrm>
          <a:custGeom>
            <a:avLst/>
            <a:gdLst/>
            <a:ahLst/>
            <a:cxnLst/>
            <a:rect l="l" t="t" r="r" b="b"/>
            <a:pathLst>
              <a:path w="1430020" h="366395">
                <a:moveTo>
                  <a:pt x="1372714" y="330086"/>
                </a:moveTo>
                <a:lnTo>
                  <a:pt x="1318387" y="347218"/>
                </a:lnTo>
                <a:lnTo>
                  <a:pt x="1315592" y="352806"/>
                </a:lnTo>
                <a:lnTo>
                  <a:pt x="1317116" y="358013"/>
                </a:lnTo>
                <a:lnTo>
                  <a:pt x="1318767" y="363220"/>
                </a:lnTo>
                <a:lnTo>
                  <a:pt x="1324356" y="366141"/>
                </a:lnTo>
                <a:lnTo>
                  <a:pt x="1412974" y="338200"/>
                </a:lnTo>
                <a:lnTo>
                  <a:pt x="1408557" y="338200"/>
                </a:lnTo>
                <a:lnTo>
                  <a:pt x="1372714" y="330086"/>
                </a:lnTo>
                <a:close/>
              </a:path>
              <a:path w="1430020" h="366395">
                <a:moveTo>
                  <a:pt x="1391519" y="324156"/>
                </a:moveTo>
                <a:lnTo>
                  <a:pt x="1372714" y="330086"/>
                </a:lnTo>
                <a:lnTo>
                  <a:pt x="1408557" y="338200"/>
                </a:lnTo>
                <a:lnTo>
                  <a:pt x="1409108" y="335788"/>
                </a:lnTo>
                <a:lnTo>
                  <a:pt x="1403985" y="335788"/>
                </a:lnTo>
                <a:lnTo>
                  <a:pt x="1391519" y="324156"/>
                </a:lnTo>
                <a:close/>
              </a:path>
              <a:path w="1430020" h="366395">
                <a:moveTo>
                  <a:pt x="1348993" y="257301"/>
                </a:moveTo>
                <a:lnTo>
                  <a:pt x="1342770" y="257556"/>
                </a:lnTo>
                <a:lnTo>
                  <a:pt x="1338961" y="261493"/>
                </a:lnTo>
                <a:lnTo>
                  <a:pt x="1335278" y="265557"/>
                </a:lnTo>
                <a:lnTo>
                  <a:pt x="1335532" y="271780"/>
                </a:lnTo>
                <a:lnTo>
                  <a:pt x="1339468" y="275589"/>
                </a:lnTo>
                <a:lnTo>
                  <a:pt x="1377019" y="310627"/>
                </a:lnTo>
                <a:lnTo>
                  <a:pt x="1413002" y="318770"/>
                </a:lnTo>
                <a:lnTo>
                  <a:pt x="1408557" y="338200"/>
                </a:lnTo>
                <a:lnTo>
                  <a:pt x="1412974" y="338200"/>
                </a:lnTo>
                <a:lnTo>
                  <a:pt x="1429892" y="332867"/>
                </a:lnTo>
                <a:lnTo>
                  <a:pt x="1348993" y="257301"/>
                </a:lnTo>
                <a:close/>
              </a:path>
              <a:path w="1430020" h="366395">
                <a:moveTo>
                  <a:pt x="1407794" y="319024"/>
                </a:moveTo>
                <a:lnTo>
                  <a:pt x="1391519" y="324156"/>
                </a:lnTo>
                <a:lnTo>
                  <a:pt x="1403985" y="335788"/>
                </a:lnTo>
                <a:lnTo>
                  <a:pt x="1407794" y="319024"/>
                </a:lnTo>
                <a:close/>
              </a:path>
              <a:path w="1430020" h="366395">
                <a:moveTo>
                  <a:pt x="1412943" y="319024"/>
                </a:moveTo>
                <a:lnTo>
                  <a:pt x="1407794" y="319024"/>
                </a:lnTo>
                <a:lnTo>
                  <a:pt x="1403985" y="335788"/>
                </a:lnTo>
                <a:lnTo>
                  <a:pt x="1409108" y="335788"/>
                </a:lnTo>
                <a:lnTo>
                  <a:pt x="1412943" y="319024"/>
                </a:lnTo>
                <a:close/>
              </a:path>
              <a:path w="1430020" h="366395">
                <a:moveTo>
                  <a:pt x="4317" y="0"/>
                </a:moveTo>
                <a:lnTo>
                  <a:pt x="0" y="19304"/>
                </a:lnTo>
                <a:lnTo>
                  <a:pt x="1372714" y="330086"/>
                </a:lnTo>
                <a:lnTo>
                  <a:pt x="1391519" y="324156"/>
                </a:lnTo>
                <a:lnTo>
                  <a:pt x="1377019" y="310627"/>
                </a:lnTo>
                <a:lnTo>
                  <a:pt x="4317" y="0"/>
                </a:lnTo>
                <a:close/>
              </a:path>
              <a:path w="1430020" h="366395">
                <a:moveTo>
                  <a:pt x="1377019" y="310627"/>
                </a:moveTo>
                <a:lnTo>
                  <a:pt x="1391519" y="324156"/>
                </a:lnTo>
                <a:lnTo>
                  <a:pt x="1407794" y="319024"/>
                </a:lnTo>
                <a:lnTo>
                  <a:pt x="1412943" y="319024"/>
                </a:lnTo>
                <a:lnTo>
                  <a:pt x="1413002" y="318770"/>
                </a:lnTo>
                <a:lnTo>
                  <a:pt x="1377019" y="310627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7136765" y="3416680"/>
            <a:ext cx="1880870" cy="1207770"/>
            <a:chOff x="7136765" y="3416680"/>
            <a:chExt cx="1880870" cy="120777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39940" y="3419855"/>
              <a:ext cx="1874520" cy="120091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139940" y="3419855"/>
              <a:ext cx="1874520" cy="1201420"/>
            </a:xfrm>
            <a:custGeom>
              <a:avLst/>
              <a:gdLst/>
              <a:ahLst/>
              <a:cxnLst/>
              <a:rect l="l" t="t" r="r" b="b"/>
              <a:pathLst>
                <a:path w="1874520" h="1201420">
                  <a:moveTo>
                    <a:pt x="0" y="1200912"/>
                  </a:moveTo>
                  <a:lnTo>
                    <a:pt x="1874520" y="1200912"/>
                  </a:lnTo>
                  <a:lnTo>
                    <a:pt x="1874520" y="0"/>
                  </a:lnTo>
                  <a:lnTo>
                    <a:pt x="0" y="0"/>
                  </a:lnTo>
                  <a:lnTo>
                    <a:pt x="0" y="1200912"/>
                  </a:lnTo>
                  <a:close/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227823" y="3438525"/>
            <a:ext cx="170053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(Corrente elétrica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contínua)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Amperagem </a:t>
            </a:r>
            <a:r>
              <a:rPr sz="1800" b="1" spc="-5" dirty="0">
                <a:latin typeface="Calibri"/>
                <a:cs typeface="Calibri"/>
              </a:rPr>
              <a:t> amperes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–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-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mA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939154" y="4355846"/>
            <a:ext cx="1430020" cy="366395"/>
          </a:xfrm>
          <a:custGeom>
            <a:avLst/>
            <a:gdLst/>
            <a:ahLst/>
            <a:cxnLst/>
            <a:rect l="l" t="t" r="r" b="b"/>
            <a:pathLst>
              <a:path w="1430020" h="366395">
                <a:moveTo>
                  <a:pt x="1372714" y="330086"/>
                </a:moveTo>
                <a:lnTo>
                  <a:pt x="1318387" y="347217"/>
                </a:lnTo>
                <a:lnTo>
                  <a:pt x="1315593" y="352805"/>
                </a:lnTo>
                <a:lnTo>
                  <a:pt x="1317117" y="358012"/>
                </a:lnTo>
                <a:lnTo>
                  <a:pt x="1318768" y="363219"/>
                </a:lnTo>
                <a:lnTo>
                  <a:pt x="1324355" y="366140"/>
                </a:lnTo>
                <a:lnTo>
                  <a:pt x="1412974" y="338200"/>
                </a:lnTo>
                <a:lnTo>
                  <a:pt x="1408556" y="338200"/>
                </a:lnTo>
                <a:lnTo>
                  <a:pt x="1372714" y="330086"/>
                </a:lnTo>
                <a:close/>
              </a:path>
              <a:path w="1430020" h="366395">
                <a:moveTo>
                  <a:pt x="1391519" y="324156"/>
                </a:moveTo>
                <a:lnTo>
                  <a:pt x="1372714" y="330086"/>
                </a:lnTo>
                <a:lnTo>
                  <a:pt x="1408556" y="338200"/>
                </a:lnTo>
                <a:lnTo>
                  <a:pt x="1409108" y="335787"/>
                </a:lnTo>
                <a:lnTo>
                  <a:pt x="1403985" y="335787"/>
                </a:lnTo>
                <a:lnTo>
                  <a:pt x="1391519" y="324156"/>
                </a:lnTo>
                <a:close/>
              </a:path>
              <a:path w="1430020" h="366395">
                <a:moveTo>
                  <a:pt x="1348994" y="257301"/>
                </a:moveTo>
                <a:lnTo>
                  <a:pt x="1342771" y="257555"/>
                </a:lnTo>
                <a:lnTo>
                  <a:pt x="1338961" y="261492"/>
                </a:lnTo>
                <a:lnTo>
                  <a:pt x="1335277" y="265556"/>
                </a:lnTo>
                <a:lnTo>
                  <a:pt x="1335531" y="271779"/>
                </a:lnTo>
                <a:lnTo>
                  <a:pt x="1339469" y="275589"/>
                </a:lnTo>
                <a:lnTo>
                  <a:pt x="1377019" y="310627"/>
                </a:lnTo>
                <a:lnTo>
                  <a:pt x="1413002" y="318769"/>
                </a:lnTo>
                <a:lnTo>
                  <a:pt x="1408556" y="338200"/>
                </a:lnTo>
                <a:lnTo>
                  <a:pt x="1412974" y="338200"/>
                </a:lnTo>
                <a:lnTo>
                  <a:pt x="1429893" y="332866"/>
                </a:lnTo>
                <a:lnTo>
                  <a:pt x="1348994" y="257301"/>
                </a:lnTo>
                <a:close/>
              </a:path>
              <a:path w="1430020" h="366395">
                <a:moveTo>
                  <a:pt x="1407795" y="319023"/>
                </a:moveTo>
                <a:lnTo>
                  <a:pt x="1391519" y="324156"/>
                </a:lnTo>
                <a:lnTo>
                  <a:pt x="1403985" y="335787"/>
                </a:lnTo>
                <a:lnTo>
                  <a:pt x="1407795" y="319023"/>
                </a:lnTo>
                <a:close/>
              </a:path>
              <a:path w="1430020" h="366395">
                <a:moveTo>
                  <a:pt x="1412943" y="319023"/>
                </a:moveTo>
                <a:lnTo>
                  <a:pt x="1407795" y="319023"/>
                </a:lnTo>
                <a:lnTo>
                  <a:pt x="1403985" y="335787"/>
                </a:lnTo>
                <a:lnTo>
                  <a:pt x="1409108" y="335787"/>
                </a:lnTo>
                <a:lnTo>
                  <a:pt x="1412943" y="319023"/>
                </a:lnTo>
                <a:close/>
              </a:path>
              <a:path w="1430020" h="366395">
                <a:moveTo>
                  <a:pt x="4318" y="0"/>
                </a:moveTo>
                <a:lnTo>
                  <a:pt x="0" y="19303"/>
                </a:lnTo>
                <a:lnTo>
                  <a:pt x="1372714" y="330086"/>
                </a:lnTo>
                <a:lnTo>
                  <a:pt x="1391519" y="324156"/>
                </a:lnTo>
                <a:lnTo>
                  <a:pt x="1377019" y="310627"/>
                </a:lnTo>
                <a:lnTo>
                  <a:pt x="4318" y="0"/>
                </a:lnTo>
                <a:close/>
              </a:path>
              <a:path w="1430020" h="366395">
                <a:moveTo>
                  <a:pt x="1377019" y="310627"/>
                </a:moveTo>
                <a:lnTo>
                  <a:pt x="1391519" y="324156"/>
                </a:lnTo>
                <a:lnTo>
                  <a:pt x="1407795" y="319023"/>
                </a:lnTo>
                <a:lnTo>
                  <a:pt x="1412943" y="319023"/>
                </a:lnTo>
                <a:lnTo>
                  <a:pt x="1413002" y="318769"/>
                </a:lnTo>
                <a:lnTo>
                  <a:pt x="1377019" y="310627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07580" y="4799076"/>
            <a:ext cx="1787652" cy="646176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7307580" y="4799076"/>
            <a:ext cx="1788160" cy="64643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R="41275" algn="ctr">
              <a:lnSpc>
                <a:spcPct val="100000"/>
              </a:lnSpc>
              <a:spcBef>
                <a:spcPts val="245"/>
              </a:spcBef>
            </a:pPr>
            <a:r>
              <a:rPr sz="1800" spc="-25" dirty="0">
                <a:latin typeface="Calibri"/>
                <a:cs typeface="Calibri"/>
              </a:rPr>
              <a:t>Temperatura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em</a:t>
            </a:r>
            <a:endParaRPr sz="1800">
              <a:latin typeface="Calibri"/>
              <a:cs typeface="Calibri"/>
            </a:endParaRPr>
          </a:p>
          <a:p>
            <a:pPr marL="3175" algn="ctr">
              <a:lnSpc>
                <a:spcPct val="100000"/>
              </a:lnSpc>
            </a:pPr>
            <a:r>
              <a:rPr sz="1800" b="1" spc="-5" dirty="0">
                <a:latin typeface="Calibri"/>
                <a:cs typeface="Calibri"/>
              </a:rPr>
              <a:t>ºC(Celsius)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125217" y="1284477"/>
            <a:ext cx="1444625" cy="714375"/>
          </a:xfrm>
          <a:custGeom>
            <a:avLst/>
            <a:gdLst/>
            <a:ahLst/>
            <a:cxnLst/>
            <a:rect l="l" t="t" r="r" b="b"/>
            <a:pathLst>
              <a:path w="1444625" h="714375">
                <a:moveTo>
                  <a:pt x="54934" y="24205"/>
                </a:moveTo>
                <a:lnTo>
                  <a:pt x="35346" y="25731"/>
                </a:lnTo>
                <a:lnTo>
                  <a:pt x="46251" y="41962"/>
                </a:lnTo>
                <a:lnTo>
                  <a:pt x="1435861" y="714375"/>
                </a:lnTo>
                <a:lnTo>
                  <a:pt x="1444497" y="696595"/>
                </a:lnTo>
                <a:lnTo>
                  <a:pt x="54934" y="24205"/>
                </a:lnTo>
                <a:close/>
              </a:path>
              <a:path w="1444625" h="714375">
                <a:moveTo>
                  <a:pt x="110236" y="0"/>
                </a:moveTo>
                <a:lnTo>
                  <a:pt x="104901" y="508"/>
                </a:lnTo>
                <a:lnTo>
                  <a:pt x="0" y="8636"/>
                </a:lnTo>
                <a:lnTo>
                  <a:pt x="58674" y="95885"/>
                </a:lnTo>
                <a:lnTo>
                  <a:pt x="61721" y="100457"/>
                </a:lnTo>
                <a:lnTo>
                  <a:pt x="67818" y="101600"/>
                </a:lnTo>
                <a:lnTo>
                  <a:pt x="76962" y="95504"/>
                </a:lnTo>
                <a:lnTo>
                  <a:pt x="78105" y="89408"/>
                </a:lnTo>
                <a:lnTo>
                  <a:pt x="75056" y="84836"/>
                </a:lnTo>
                <a:lnTo>
                  <a:pt x="46251" y="41962"/>
                </a:lnTo>
                <a:lnTo>
                  <a:pt x="13334" y="26035"/>
                </a:lnTo>
                <a:lnTo>
                  <a:pt x="21970" y="8255"/>
                </a:lnTo>
                <a:lnTo>
                  <a:pt x="115345" y="8255"/>
                </a:lnTo>
                <a:lnTo>
                  <a:pt x="115062" y="4191"/>
                </a:lnTo>
                <a:lnTo>
                  <a:pt x="110236" y="0"/>
                </a:lnTo>
                <a:close/>
              </a:path>
              <a:path w="1444625" h="714375">
                <a:moveTo>
                  <a:pt x="21970" y="8255"/>
                </a:moveTo>
                <a:lnTo>
                  <a:pt x="13334" y="26035"/>
                </a:lnTo>
                <a:lnTo>
                  <a:pt x="46251" y="41962"/>
                </a:lnTo>
                <a:lnTo>
                  <a:pt x="36232" y="27050"/>
                </a:lnTo>
                <a:lnTo>
                  <a:pt x="18414" y="27050"/>
                </a:lnTo>
                <a:lnTo>
                  <a:pt x="25907" y="11684"/>
                </a:lnTo>
                <a:lnTo>
                  <a:pt x="29057" y="11684"/>
                </a:lnTo>
                <a:lnTo>
                  <a:pt x="21970" y="8255"/>
                </a:lnTo>
                <a:close/>
              </a:path>
              <a:path w="1444625" h="714375">
                <a:moveTo>
                  <a:pt x="25907" y="11684"/>
                </a:moveTo>
                <a:lnTo>
                  <a:pt x="18414" y="27050"/>
                </a:lnTo>
                <a:lnTo>
                  <a:pt x="35346" y="25731"/>
                </a:lnTo>
                <a:lnTo>
                  <a:pt x="25907" y="11684"/>
                </a:lnTo>
                <a:close/>
              </a:path>
              <a:path w="1444625" h="714375">
                <a:moveTo>
                  <a:pt x="35346" y="25731"/>
                </a:moveTo>
                <a:lnTo>
                  <a:pt x="18414" y="27050"/>
                </a:lnTo>
                <a:lnTo>
                  <a:pt x="36232" y="27050"/>
                </a:lnTo>
                <a:lnTo>
                  <a:pt x="35346" y="25731"/>
                </a:lnTo>
                <a:close/>
              </a:path>
              <a:path w="1444625" h="714375">
                <a:moveTo>
                  <a:pt x="29057" y="11684"/>
                </a:moveTo>
                <a:lnTo>
                  <a:pt x="25907" y="11684"/>
                </a:lnTo>
                <a:lnTo>
                  <a:pt x="35346" y="25731"/>
                </a:lnTo>
                <a:lnTo>
                  <a:pt x="54934" y="24205"/>
                </a:lnTo>
                <a:lnTo>
                  <a:pt x="29057" y="11684"/>
                </a:lnTo>
                <a:close/>
              </a:path>
              <a:path w="1444625" h="714375">
                <a:moveTo>
                  <a:pt x="115345" y="8255"/>
                </a:moveTo>
                <a:lnTo>
                  <a:pt x="21970" y="8255"/>
                </a:lnTo>
                <a:lnTo>
                  <a:pt x="54934" y="24205"/>
                </a:lnTo>
                <a:lnTo>
                  <a:pt x="111887" y="19812"/>
                </a:lnTo>
                <a:lnTo>
                  <a:pt x="115950" y="14986"/>
                </a:lnTo>
                <a:lnTo>
                  <a:pt x="115443" y="9651"/>
                </a:lnTo>
                <a:lnTo>
                  <a:pt x="115345" y="825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5255" y="774191"/>
            <a:ext cx="1048512" cy="1200912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905255" y="774191"/>
            <a:ext cx="1049020" cy="120142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95250" marR="86360" indent="38100" algn="just">
              <a:lnSpc>
                <a:spcPct val="100000"/>
              </a:lnSpc>
              <a:spcBef>
                <a:spcPts val="245"/>
              </a:spcBef>
            </a:pPr>
            <a:r>
              <a:rPr sz="1800" spc="-25" dirty="0">
                <a:latin typeface="Calibri"/>
                <a:cs typeface="Calibri"/>
              </a:rPr>
              <a:t>(Tensão)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Corrente </a:t>
            </a:r>
            <a:r>
              <a:rPr sz="1800" b="1" spc="-39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Co</a:t>
            </a:r>
            <a:r>
              <a:rPr sz="1800" b="1" spc="-10" dirty="0">
                <a:latin typeface="Calibri"/>
                <a:cs typeface="Calibri"/>
              </a:rPr>
              <a:t>n</a:t>
            </a:r>
            <a:r>
              <a:rPr sz="1800" b="1" dirty="0">
                <a:latin typeface="Calibri"/>
                <a:cs typeface="Calibri"/>
              </a:rPr>
              <a:t>tín</a:t>
            </a:r>
            <a:r>
              <a:rPr sz="1800" b="1" spc="-10" dirty="0">
                <a:latin typeface="Calibri"/>
                <a:cs typeface="Calibri"/>
              </a:rPr>
              <a:t>u</a:t>
            </a:r>
            <a:r>
              <a:rPr sz="1800" b="1" dirty="0">
                <a:latin typeface="Calibri"/>
                <a:cs typeface="Calibri"/>
              </a:rPr>
              <a:t>a  </a:t>
            </a:r>
            <a:r>
              <a:rPr sz="1800" b="1" spc="-5" dirty="0">
                <a:latin typeface="Calibri"/>
                <a:cs typeface="Calibri"/>
              </a:rPr>
              <a:t>volts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–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V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692401" y="3892550"/>
            <a:ext cx="2018030" cy="339725"/>
          </a:xfrm>
          <a:custGeom>
            <a:avLst/>
            <a:gdLst/>
            <a:ahLst/>
            <a:cxnLst/>
            <a:rect l="l" t="t" r="r" b="b"/>
            <a:pathLst>
              <a:path w="2018029" h="339725">
                <a:moveTo>
                  <a:pt x="56945" y="39830"/>
                </a:moveTo>
                <a:lnTo>
                  <a:pt x="38808" y="47208"/>
                </a:lnTo>
                <a:lnTo>
                  <a:pt x="54217" y="59397"/>
                </a:lnTo>
                <a:lnTo>
                  <a:pt x="2014855" y="339470"/>
                </a:lnTo>
                <a:lnTo>
                  <a:pt x="2017649" y="319913"/>
                </a:lnTo>
                <a:lnTo>
                  <a:pt x="56945" y="39830"/>
                </a:lnTo>
                <a:close/>
              </a:path>
              <a:path w="2018029" h="339725">
                <a:moveTo>
                  <a:pt x="102489" y="0"/>
                </a:moveTo>
                <a:lnTo>
                  <a:pt x="0" y="41656"/>
                </a:lnTo>
                <a:lnTo>
                  <a:pt x="86741" y="110362"/>
                </a:lnTo>
                <a:lnTo>
                  <a:pt x="92964" y="109600"/>
                </a:lnTo>
                <a:lnTo>
                  <a:pt x="99695" y="101092"/>
                </a:lnTo>
                <a:lnTo>
                  <a:pt x="99060" y="94868"/>
                </a:lnTo>
                <a:lnTo>
                  <a:pt x="54217" y="59397"/>
                </a:lnTo>
                <a:lnTo>
                  <a:pt x="18034" y="54229"/>
                </a:lnTo>
                <a:lnTo>
                  <a:pt x="20828" y="34670"/>
                </a:lnTo>
                <a:lnTo>
                  <a:pt x="69627" y="34670"/>
                </a:lnTo>
                <a:lnTo>
                  <a:pt x="109981" y="18287"/>
                </a:lnTo>
                <a:lnTo>
                  <a:pt x="112395" y="12573"/>
                </a:lnTo>
                <a:lnTo>
                  <a:pt x="110362" y="7493"/>
                </a:lnTo>
                <a:lnTo>
                  <a:pt x="108204" y="2412"/>
                </a:lnTo>
                <a:lnTo>
                  <a:pt x="102489" y="0"/>
                </a:lnTo>
                <a:close/>
              </a:path>
              <a:path w="2018029" h="339725">
                <a:moveTo>
                  <a:pt x="20828" y="34670"/>
                </a:moveTo>
                <a:lnTo>
                  <a:pt x="18034" y="54229"/>
                </a:lnTo>
                <a:lnTo>
                  <a:pt x="54217" y="59397"/>
                </a:lnTo>
                <a:lnTo>
                  <a:pt x="46880" y="53593"/>
                </a:lnTo>
                <a:lnTo>
                  <a:pt x="23114" y="53593"/>
                </a:lnTo>
                <a:lnTo>
                  <a:pt x="25527" y="36702"/>
                </a:lnTo>
                <a:lnTo>
                  <a:pt x="35052" y="36702"/>
                </a:lnTo>
                <a:lnTo>
                  <a:pt x="20828" y="34670"/>
                </a:lnTo>
                <a:close/>
              </a:path>
              <a:path w="2018029" h="339725">
                <a:moveTo>
                  <a:pt x="25527" y="36702"/>
                </a:moveTo>
                <a:lnTo>
                  <a:pt x="23114" y="53593"/>
                </a:lnTo>
                <a:lnTo>
                  <a:pt x="38808" y="47208"/>
                </a:lnTo>
                <a:lnTo>
                  <a:pt x="25527" y="36702"/>
                </a:lnTo>
                <a:close/>
              </a:path>
              <a:path w="2018029" h="339725">
                <a:moveTo>
                  <a:pt x="38808" y="47208"/>
                </a:moveTo>
                <a:lnTo>
                  <a:pt x="23114" y="53593"/>
                </a:lnTo>
                <a:lnTo>
                  <a:pt x="46880" y="53593"/>
                </a:lnTo>
                <a:lnTo>
                  <a:pt x="38808" y="47208"/>
                </a:lnTo>
                <a:close/>
              </a:path>
              <a:path w="2018029" h="339725">
                <a:moveTo>
                  <a:pt x="35052" y="36702"/>
                </a:moveTo>
                <a:lnTo>
                  <a:pt x="25527" y="36702"/>
                </a:lnTo>
                <a:lnTo>
                  <a:pt x="38808" y="47208"/>
                </a:lnTo>
                <a:lnTo>
                  <a:pt x="56945" y="39830"/>
                </a:lnTo>
                <a:lnTo>
                  <a:pt x="35052" y="36702"/>
                </a:lnTo>
                <a:close/>
              </a:path>
              <a:path w="2018029" h="339725">
                <a:moveTo>
                  <a:pt x="69627" y="34670"/>
                </a:moveTo>
                <a:lnTo>
                  <a:pt x="20828" y="34670"/>
                </a:lnTo>
                <a:lnTo>
                  <a:pt x="56945" y="39830"/>
                </a:lnTo>
                <a:lnTo>
                  <a:pt x="69627" y="3467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1752" y="3439667"/>
            <a:ext cx="1223772" cy="646176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301752" y="3439667"/>
            <a:ext cx="1224280" cy="646430"/>
          </a:xfrm>
          <a:prstGeom prst="rect">
            <a:avLst/>
          </a:prstGeom>
          <a:ln w="6095">
            <a:solidFill>
              <a:srgbClr val="4471C4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40"/>
              </a:spcBef>
            </a:pPr>
            <a:r>
              <a:rPr sz="1800" spc="-10" dirty="0">
                <a:latin typeface="Calibri"/>
                <a:cs typeface="Calibri"/>
              </a:rPr>
              <a:t>Resistência</a:t>
            </a:r>
            <a:endParaRPr sz="18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25"/>
              </a:spcBef>
            </a:pPr>
            <a:r>
              <a:rPr sz="1800" b="1" spc="-5" dirty="0">
                <a:latin typeface="Calibri"/>
                <a:cs typeface="Calibri"/>
              </a:rPr>
              <a:t>Ohms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–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dirty="0">
                <a:latin typeface="Symbol"/>
                <a:cs typeface="Symbol"/>
              </a:rPr>
              <a:t>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261059" y="4517263"/>
            <a:ext cx="4106545" cy="854075"/>
          </a:xfrm>
          <a:custGeom>
            <a:avLst/>
            <a:gdLst/>
            <a:ahLst/>
            <a:cxnLst/>
            <a:rect l="l" t="t" r="r" b="b"/>
            <a:pathLst>
              <a:path w="4106545" h="854075">
                <a:moveTo>
                  <a:pt x="82981" y="744474"/>
                </a:moveTo>
                <a:lnTo>
                  <a:pt x="78917" y="748157"/>
                </a:lnTo>
                <a:lnTo>
                  <a:pt x="0" y="817753"/>
                </a:lnTo>
                <a:lnTo>
                  <a:pt x="104571" y="853948"/>
                </a:lnTo>
                <a:lnTo>
                  <a:pt x="110159" y="851154"/>
                </a:lnTo>
                <a:lnTo>
                  <a:pt x="112064" y="846074"/>
                </a:lnTo>
                <a:lnTo>
                  <a:pt x="113842" y="840867"/>
                </a:lnTo>
                <a:lnTo>
                  <a:pt x="111048" y="835279"/>
                </a:lnTo>
                <a:lnTo>
                  <a:pt x="77340" y="823595"/>
                </a:lnTo>
                <a:lnTo>
                  <a:pt x="21132" y="823595"/>
                </a:lnTo>
                <a:lnTo>
                  <a:pt x="17322" y="804164"/>
                </a:lnTo>
                <a:lnTo>
                  <a:pt x="53345" y="797072"/>
                </a:lnTo>
                <a:lnTo>
                  <a:pt x="96189" y="759333"/>
                </a:lnTo>
                <a:lnTo>
                  <a:pt x="96570" y="753110"/>
                </a:lnTo>
                <a:lnTo>
                  <a:pt x="92887" y="749046"/>
                </a:lnTo>
                <a:lnTo>
                  <a:pt x="89331" y="744982"/>
                </a:lnTo>
                <a:lnTo>
                  <a:pt x="82981" y="744474"/>
                </a:lnTo>
                <a:close/>
              </a:path>
              <a:path w="4106545" h="854075">
                <a:moveTo>
                  <a:pt x="53345" y="797072"/>
                </a:moveTo>
                <a:lnTo>
                  <a:pt x="17322" y="804164"/>
                </a:lnTo>
                <a:lnTo>
                  <a:pt x="21132" y="823595"/>
                </a:lnTo>
                <a:lnTo>
                  <a:pt x="32748" y="821309"/>
                </a:lnTo>
                <a:lnTo>
                  <a:pt x="25831" y="821309"/>
                </a:lnTo>
                <a:lnTo>
                  <a:pt x="22529" y="804545"/>
                </a:lnTo>
                <a:lnTo>
                  <a:pt x="44863" y="804545"/>
                </a:lnTo>
                <a:lnTo>
                  <a:pt x="53345" y="797072"/>
                </a:lnTo>
                <a:close/>
              </a:path>
              <a:path w="4106545" h="854075">
                <a:moveTo>
                  <a:pt x="57019" y="816532"/>
                </a:moveTo>
                <a:lnTo>
                  <a:pt x="21132" y="823595"/>
                </a:lnTo>
                <a:lnTo>
                  <a:pt x="77340" y="823595"/>
                </a:lnTo>
                <a:lnTo>
                  <a:pt x="57019" y="816532"/>
                </a:lnTo>
                <a:close/>
              </a:path>
              <a:path w="4106545" h="854075">
                <a:moveTo>
                  <a:pt x="22529" y="804545"/>
                </a:moveTo>
                <a:lnTo>
                  <a:pt x="25831" y="821309"/>
                </a:lnTo>
                <a:lnTo>
                  <a:pt x="38544" y="810111"/>
                </a:lnTo>
                <a:lnTo>
                  <a:pt x="22529" y="804545"/>
                </a:lnTo>
                <a:close/>
              </a:path>
              <a:path w="4106545" h="854075">
                <a:moveTo>
                  <a:pt x="38544" y="810111"/>
                </a:moveTo>
                <a:lnTo>
                  <a:pt x="25831" y="821309"/>
                </a:lnTo>
                <a:lnTo>
                  <a:pt x="32748" y="821309"/>
                </a:lnTo>
                <a:lnTo>
                  <a:pt x="57019" y="816532"/>
                </a:lnTo>
                <a:lnTo>
                  <a:pt x="38544" y="810111"/>
                </a:lnTo>
                <a:close/>
              </a:path>
              <a:path w="4106545" h="854075">
                <a:moveTo>
                  <a:pt x="4102531" y="0"/>
                </a:moveTo>
                <a:lnTo>
                  <a:pt x="53345" y="797072"/>
                </a:lnTo>
                <a:lnTo>
                  <a:pt x="38544" y="810111"/>
                </a:lnTo>
                <a:lnTo>
                  <a:pt x="57019" y="816532"/>
                </a:lnTo>
                <a:lnTo>
                  <a:pt x="4106468" y="19557"/>
                </a:lnTo>
                <a:lnTo>
                  <a:pt x="4102531" y="0"/>
                </a:lnTo>
                <a:close/>
              </a:path>
              <a:path w="4106545" h="854075">
                <a:moveTo>
                  <a:pt x="44863" y="804545"/>
                </a:moveTo>
                <a:lnTo>
                  <a:pt x="22529" y="804545"/>
                </a:lnTo>
                <a:lnTo>
                  <a:pt x="38544" y="810111"/>
                </a:lnTo>
                <a:lnTo>
                  <a:pt x="44863" y="80454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62711" y="5445252"/>
            <a:ext cx="1446276" cy="646176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362711" y="5445252"/>
            <a:ext cx="1446530" cy="64643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9695" marR="92710" indent="213360">
              <a:lnSpc>
                <a:spcPct val="100000"/>
              </a:lnSpc>
              <a:spcBef>
                <a:spcPts val="250"/>
              </a:spcBef>
            </a:pPr>
            <a:r>
              <a:rPr sz="1800" spc="-45" dirty="0">
                <a:latin typeface="Calibri"/>
                <a:cs typeface="Calibri"/>
              </a:rPr>
              <a:t>Teste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</a:t>
            </a:r>
            <a:r>
              <a:rPr sz="1800" spc="-10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-5" dirty="0">
                <a:latin typeface="Calibri"/>
                <a:cs typeface="Calibri"/>
              </a:rPr>
              <a:t>ida</a:t>
            </a:r>
            <a:r>
              <a:rPr sz="1800" dirty="0">
                <a:latin typeface="Calibri"/>
                <a:cs typeface="Calibri"/>
              </a:rPr>
              <a:t>de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03526" y="195529"/>
            <a:ext cx="230759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15" dirty="0">
                <a:latin typeface="Calibri"/>
                <a:cs typeface="Calibri"/>
              </a:rPr>
              <a:t>POTÊNCIA</a:t>
            </a:r>
            <a:r>
              <a:rPr sz="3200" b="1" spc="-5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(P)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4370" y="964184"/>
            <a:ext cx="7220584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Calibri"/>
                <a:cs typeface="Calibri"/>
              </a:rPr>
              <a:t>QUANTO </a:t>
            </a:r>
            <a:r>
              <a:rPr sz="2400" b="1" spc="-5" dirty="0">
                <a:latin typeface="Calibri"/>
                <a:cs typeface="Calibri"/>
              </a:rPr>
              <a:t>MAIOR </a:t>
            </a:r>
            <a:r>
              <a:rPr sz="2400" b="1" spc="-10" dirty="0">
                <a:latin typeface="Calibri"/>
                <a:cs typeface="Calibri"/>
              </a:rPr>
              <a:t>FOR </a:t>
            </a:r>
            <a:r>
              <a:rPr sz="2400" b="1" dirty="0">
                <a:latin typeface="Calibri"/>
                <a:cs typeface="Calibri"/>
              </a:rPr>
              <a:t>A </a:t>
            </a:r>
            <a:r>
              <a:rPr sz="2400" b="1" spc="-10" dirty="0">
                <a:latin typeface="Calibri"/>
                <a:cs typeface="Calibri"/>
              </a:rPr>
              <a:t>POTÊNCIA </a:t>
            </a:r>
            <a:r>
              <a:rPr sz="2400" b="1" spc="-5" dirty="0">
                <a:latin typeface="Calibri"/>
                <a:cs typeface="Calibri"/>
              </a:rPr>
              <a:t>DE </a:t>
            </a:r>
            <a:r>
              <a:rPr sz="2400" b="1" dirty="0">
                <a:latin typeface="Calibri"/>
                <a:cs typeface="Calibri"/>
              </a:rPr>
              <a:t>UMA </a:t>
            </a:r>
            <a:r>
              <a:rPr sz="2400" b="1" spc="-5" dirty="0">
                <a:latin typeface="Calibri"/>
                <a:cs typeface="Calibri"/>
              </a:rPr>
              <a:t>FONTE DE 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30" dirty="0">
                <a:latin typeface="Calibri"/>
                <a:cs typeface="Calibri"/>
              </a:rPr>
              <a:t>ALIMENTAÇÃO, </a:t>
            </a:r>
            <a:r>
              <a:rPr sz="2400" b="1" spc="-5" dirty="0">
                <a:latin typeface="Calibri"/>
                <a:cs typeface="Calibri"/>
              </a:rPr>
              <a:t>MAIS </a:t>
            </a:r>
            <a:r>
              <a:rPr sz="2400" b="1" spc="-10" dirty="0">
                <a:latin typeface="Calibri"/>
                <a:cs typeface="Calibri"/>
              </a:rPr>
              <a:t>PLACAS </a:t>
            </a:r>
            <a:r>
              <a:rPr sz="2400" b="1" dirty="0">
                <a:latin typeface="Calibri"/>
                <a:cs typeface="Calibri"/>
              </a:rPr>
              <a:t>E </a:t>
            </a:r>
            <a:r>
              <a:rPr sz="2400" b="1" spc="-5" dirty="0">
                <a:latin typeface="Calibri"/>
                <a:cs typeface="Calibri"/>
              </a:rPr>
              <a:t>PERIFÉRICOS PODEM </a:t>
            </a:r>
            <a:r>
              <a:rPr sz="2400" b="1" spc="5" dirty="0">
                <a:latin typeface="Calibri"/>
                <a:cs typeface="Calibri"/>
              </a:rPr>
              <a:t>SER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INSTALADOS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NO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COMPUTADOR.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8048" y="2453639"/>
            <a:ext cx="4930140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7868" y="96011"/>
            <a:ext cx="8496300" cy="3333115"/>
            <a:chOff x="467868" y="96011"/>
            <a:chExt cx="8496300" cy="33331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7868" y="693420"/>
              <a:ext cx="8208264" cy="273557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03876" y="96011"/>
              <a:ext cx="3860291" cy="64617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103876" y="96011"/>
            <a:ext cx="3860800" cy="646430"/>
          </a:xfrm>
          <a:prstGeom prst="rect">
            <a:avLst/>
          </a:prstGeom>
          <a:ln w="6096">
            <a:solidFill>
              <a:srgbClr val="A4A4A4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240"/>
              </a:spcBef>
            </a:pPr>
            <a:r>
              <a:rPr sz="1800" b="1" spc="-10" dirty="0">
                <a:latin typeface="Calibri"/>
                <a:cs typeface="Calibri"/>
              </a:rPr>
              <a:t>POTÊNCIA </a:t>
            </a:r>
            <a:r>
              <a:rPr sz="1800" b="1" dirty="0">
                <a:latin typeface="Calibri"/>
                <a:cs typeface="Calibri"/>
              </a:rPr>
              <a:t>(W)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=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TENSÃO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(V)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  <a:p>
            <a:pPr marL="3810" algn="ctr">
              <a:lnSpc>
                <a:spcPct val="100000"/>
              </a:lnSpc>
            </a:pPr>
            <a:r>
              <a:rPr sz="1800" b="1" spc="-10" dirty="0">
                <a:latin typeface="Calibri"/>
                <a:cs typeface="Calibri"/>
              </a:rPr>
              <a:t>CORRENTE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(I)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1561" y="204977"/>
            <a:ext cx="39490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Calibri"/>
                <a:cs typeface="Calibri"/>
              </a:rPr>
              <a:t>CALCULANDO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A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POTÊNCIA</a:t>
            </a:r>
            <a:r>
              <a:rPr sz="2000" b="1" spc="-35" dirty="0">
                <a:latin typeface="Calibri"/>
                <a:cs typeface="Calibri"/>
              </a:rPr>
              <a:t> </a:t>
            </a:r>
            <a:r>
              <a:rPr sz="2000" b="1" spc="-25" dirty="0">
                <a:latin typeface="Calibri"/>
                <a:cs typeface="Calibri"/>
              </a:rPr>
              <a:t>DA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FONTE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77923" y="3572255"/>
            <a:ext cx="5788152" cy="273710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50442" y="6328664"/>
            <a:ext cx="62680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Calibri"/>
                <a:cs typeface="Calibri"/>
                <a:hlinkClick r:id="rId5"/>
              </a:rPr>
              <a:t>http://www.extreme.outervision.com/psucalculatorlite.jsp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561" y="204977"/>
            <a:ext cx="39490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Calibri"/>
                <a:cs typeface="Calibri"/>
              </a:rPr>
              <a:t>CALCULANDO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A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POTÊNCIA</a:t>
            </a:r>
            <a:r>
              <a:rPr sz="2000" b="1" spc="-35" dirty="0">
                <a:latin typeface="Calibri"/>
                <a:cs typeface="Calibri"/>
              </a:rPr>
              <a:t> </a:t>
            </a:r>
            <a:r>
              <a:rPr sz="2000" b="1" spc="-25" dirty="0">
                <a:latin typeface="Calibri"/>
                <a:cs typeface="Calibri"/>
              </a:rPr>
              <a:t>DA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FONTE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3336" y="711708"/>
            <a:ext cx="7620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6784" y="478536"/>
            <a:ext cx="8719185" cy="5699760"/>
            <a:chOff x="176784" y="478536"/>
            <a:chExt cx="8719185" cy="56997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832" y="481584"/>
              <a:ext cx="8712708" cy="569366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9832" y="481584"/>
              <a:ext cx="8712835" cy="5694045"/>
            </a:xfrm>
            <a:custGeom>
              <a:avLst/>
              <a:gdLst/>
              <a:ahLst/>
              <a:cxnLst/>
              <a:rect l="l" t="t" r="r" b="b"/>
              <a:pathLst>
                <a:path w="8712835" h="5694045">
                  <a:moveTo>
                    <a:pt x="0" y="5693664"/>
                  </a:moveTo>
                  <a:lnTo>
                    <a:pt x="8712708" y="5693664"/>
                  </a:lnTo>
                  <a:lnTo>
                    <a:pt x="8712708" y="0"/>
                  </a:lnTo>
                  <a:lnTo>
                    <a:pt x="0" y="0"/>
                  </a:lnTo>
                  <a:lnTo>
                    <a:pt x="0" y="5693664"/>
                  </a:lnTo>
                  <a:close/>
                </a:path>
              </a:pathLst>
            </a:custGeom>
            <a:ln w="6096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58267" y="494791"/>
            <a:ext cx="8475345" cy="4994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1F5F"/>
                </a:solidFill>
                <a:latin typeface="Calibri"/>
                <a:cs typeface="Calibri"/>
              </a:rPr>
              <a:t>Problemas</a:t>
            </a:r>
            <a:r>
              <a:rPr sz="2400" b="1" spc="-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2400" b="1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001F5F"/>
                </a:solidFill>
                <a:latin typeface="Calibri"/>
                <a:cs typeface="Calibri"/>
              </a:rPr>
              <a:t>fontes</a:t>
            </a:r>
            <a:r>
              <a:rPr sz="2400" b="1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1F5F"/>
                </a:solidFill>
                <a:latin typeface="Calibri"/>
                <a:cs typeface="Calibri"/>
              </a:rPr>
              <a:t>defeituosas</a:t>
            </a:r>
            <a:endParaRPr sz="2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216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b="1" spc="-30" dirty="0">
                <a:latin typeface="Calibri"/>
                <a:cs typeface="Calibri"/>
              </a:rPr>
              <a:t>TRAVAMENTOS.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23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b="1" spc="-10" dirty="0">
                <a:latin typeface="Calibri"/>
                <a:cs typeface="Calibri"/>
              </a:rPr>
              <a:t>BAD</a:t>
            </a:r>
            <a:r>
              <a:rPr sz="2400" b="1" spc="-15" dirty="0">
                <a:latin typeface="Calibri"/>
                <a:cs typeface="Calibri"/>
              </a:rPr>
              <a:t> BLOCKS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NO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DISCO RÍGIDO.</a:t>
            </a:r>
            <a:endParaRPr sz="2400">
              <a:latin typeface="Calibri"/>
              <a:cs typeface="Calibri"/>
            </a:endParaRPr>
          </a:p>
          <a:p>
            <a:pPr marL="756285" marR="5080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400" spc="-5" dirty="0">
                <a:latin typeface="Calibri"/>
                <a:cs typeface="Calibri"/>
              </a:rPr>
              <a:t>lógico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físico. </a:t>
            </a: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spc="-10" dirty="0">
                <a:latin typeface="Calibri"/>
                <a:cs typeface="Calibri"/>
              </a:rPr>
              <a:t>caso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dirty="0">
                <a:latin typeface="Calibri"/>
                <a:cs typeface="Calibri"/>
              </a:rPr>
              <a:t>Bad </a:t>
            </a:r>
            <a:r>
              <a:rPr sz="2400" spc="-5" dirty="0">
                <a:latin typeface="Calibri"/>
                <a:cs typeface="Calibri"/>
              </a:rPr>
              <a:t>block lógico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5" dirty="0">
                <a:latin typeface="Calibri"/>
                <a:cs typeface="Calibri"/>
              </a:rPr>
              <a:t>causado por </a:t>
            </a:r>
            <a:r>
              <a:rPr sz="2400" spc="-10" dirty="0">
                <a:latin typeface="Calibri"/>
                <a:cs typeface="Calibri"/>
              </a:rPr>
              <a:t>erros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spc="-10" dirty="0">
                <a:latin typeface="Calibri"/>
                <a:cs typeface="Calibri"/>
              </a:rPr>
              <a:t>sistema, erros </a:t>
            </a:r>
            <a:r>
              <a:rPr sz="2400" spc="-5" dirty="0">
                <a:latin typeface="Calibri"/>
                <a:cs typeface="Calibri"/>
              </a:rPr>
              <a:t>causados por </a:t>
            </a:r>
            <a:r>
              <a:rPr sz="2400" spc="-15" dirty="0">
                <a:latin typeface="Calibri"/>
                <a:cs typeface="Calibri"/>
              </a:rPr>
              <a:t>formatações </a:t>
            </a:r>
            <a:r>
              <a:rPr sz="2400" spc="-5" dirty="0">
                <a:latin typeface="Calibri"/>
                <a:cs typeface="Calibri"/>
              </a:rPr>
              <a:t>erradas,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particionamento </a:t>
            </a:r>
            <a:r>
              <a:rPr sz="2400" spc="-5" dirty="0">
                <a:latin typeface="Calibri"/>
                <a:cs typeface="Calibri"/>
              </a:rPr>
              <a:t>inadequado, </a:t>
            </a:r>
            <a:r>
              <a:rPr sz="2400" dirty="0">
                <a:latin typeface="Calibri"/>
                <a:cs typeface="Calibri"/>
              </a:rPr>
              <a:t>além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vírus </a:t>
            </a:r>
            <a:r>
              <a:rPr sz="2400" spc="-5" dirty="0">
                <a:latin typeface="Calibri"/>
                <a:cs typeface="Calibri"/>
              </a:rPr>
              <a:t>que tbm podem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fazer </a:t>
            </a:r>
            <a:r>
              <a:rPr sz="2400" spc="-5" dirty="0">
                <a:latin typeface="Calibri"/>
                <a:cs typeface="Calibri"/>
              </a:rPr>
              <a:t>isso. já os </a:t>
            </a:r>
            <a:r>
              <a:rPr sz="2400" spc="-10" dirty="0">
                <a:latin typeface="Calibri"/>
                <a:cs typeface="Calibri"/>
              </a:rPr>
              <a:t>físicos </a:t>
            </a:r>
            <a:r>
              <a:rPr sz="2400" spc="-5" dirty="0">
                <a:latin typeface="Calibri"/>
                <a:cs typeface="Calibri"/>
              </a:rPr>
              <a:t>são causados por quedas de energia, ou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apagões, esbarroes no </a:t>
            </a:r>
            <a:r>
              <a:rPr sz="2400" dirty="0">
                <a:latin typeface="Calibri"/>
                <a:cs typeface="Calibri"/>
              </a:rPr>
              <a:t>Hd </a:t>
            </a:r>
            <a:r>
              <a:rPr sz="2400" spc="-10" dirty="0">
                <a:latin typeface="Calibri"/>
                <a:cs typeface="Calibri"/>
              </a:rPr>
              <a:t>com </a:t>
            </a:r>
            <a:r>
              <a:rPr sz="2400" dirty="0">
                <a:latin typeface="Calibri"/>
                <a:cs typeface="Calibri"/>
              </a:rPr>
              <a:t>ele em </a:t>
            </a:r>
            <a:r>
              <a:rPr sz="2400" spc="-10" dirty="0">
                <a:latin typeface="Calibri"/>
                <a:cs typeface="Calibri"/>
              </a:rPr>
              <a:t>funcionamento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5" dirty="0">
                <a:latin typeface="Calibri"/>
                <a:cs typeface="Calibri"/>
              </a:rPr>
              <a:t>até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mesmo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má</a:t>
            </a:r>
            <a:r>
              <a:rPr sz="2400" spc="-10" dirty="0">
                <a:latin typeface="Calibri"/>
                <a:cs typeface="Calibri"/>
              </a:rPr>
              <a:t> alimentação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 energia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HD.</a:t>
            </a:r>
            <a:endParaRPr sz="2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b="1" spc="-5" dirty="0">
                <a:latin typeface="Calibri"/>
                <a:cs typeface="Calibri"/>
              </a:rPr>
              <a:t>ERROS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DE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GPF: </a:t>
            </a:r>
            <a:r>
              <a:rPr sz="2400" spc="-15" dirty="0">
                <a:latin typeface="Calibri"/>
                <a:cs typeface="Calibri"/>
              </a:rPr>
              <a:t>Falha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5" dirty="0">
                <a:latin typeface="Calibri"/>
                <a:cs typeface="Calibri"/>
              </a:rPr>
              <a:t>Proteção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Geral.</a:t>
            </a:r>
            <a:endParaRPr sz="2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b="1" spc="-5" dirty="0">
                <a:latin typeface="Calibri"/>
                <a:cs typeface="Calibri"/>
              </a:rPr>
              <a:t>RESETS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spc="-30" dirty="0">
                <a:latin typeface="Calibri"/>
                <a:cs typeface="Calibri"/>
              </a:rPr>
              <a:t>ALEATÓRIOS.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6784" y="473963"/>
            <a:ext cx="8862060" cy="6007735"/>
            <a:chOff x="176784" y="473963"/>
            <a:chExt cx="8862060" cy="60077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832" y="477011"/>
              <a:ext cx="8855964" cy="600151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9832" y="477011"/>
              <a:ext cx="8856345" cy="6002020"/>
            </a:xfrm>
            <a:custGeom>
              <a:avLst/>
              <a:gdLst/>
              <a:ahLst/>
              <a:cxnLst/>
              <a:rect l="l" t="t" r="r" b="b"/>
              <a:pathLst>
                <a:path w="8856345" h="6002020">
                  <a:moveTo>
                    <a:pt x="0" y="6001512"/>
                  </a:moveTo>
                  <a:lnTo>
                    <a:pt x="8855964" y="6001512"/>
                  </a:lnTo>
                  <a:lnTo>
                    <a:pt x="8855964" y="0"/>
                  </a:lnTo>
                  <a:lnTo>
                    <a:pt x="0" y="0"/>
                  </a:lnTo>
                  <a:lnTo>
                    <a:pt x="0" y="6001512"/>
                  </a:lnTo>
                  <a:close/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8267" y="651763"/>
            <a:ext cx="33496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latin typeface="Calibri"/>
                <a:cs typeface="Calibri"/>
              </a:rPr>
              <a:t>O</a:t>
            </a:r>
            <a:r>
              <a:rPr sz="3200" b="1" spc="-2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sinal</a:t>
            </a:r>
            <a:r>
              <a:rPr sz="3200" b="1" spc="-60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Power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Good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8559" y="1221740"/>
            <a:ext cx="8598535" cy="4050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sinal </a:t>
            </a:r>
            <a:r>
              <a:rPr sz="2400" spc="-20" dirty="0">
                <a:latin typeface="Calibri"/>
                <a:cs typeface="Calibri"/>
              </a:rPr>
              <a:t>Power </a:t>
            </a:r>
            <a:r>
              <a:rPr sz="2400" spc="-5" dirty="0">
                <a:latin typeface="Calibri"/>
                <a:cs typeface="Calibri"/>
              </a:rPr>
              <a:t>Good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spc="-15" dirty="0">
                <a:latin typeface="Calibri"/>
                <a:cs typeface="Calibri"/>
              </a:rPr>
              <a:t>proteção para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30" dirty="0">
                <a:latin typeface="Calibri"/>
                <a:cs typeface="Calibri"/>
              </a:rPr>
              <a:t>computador. </a:t>
            </a:r>
            <a:r>
              <a:rPr sz="2400" spc="-5" dirty="0">
                <a:latin typeface="Calibri"/>
                <a:cs typeface="Calibri"/>
              </a:rPr>
              <a:t>Sua </a:t>
            </a:r>
            <a:r>
              <a:rPr sz="2400" spc="-10" dirty="0">
                <a:latin typeface="Calibri"/>
                <a:cs typeface="Calibri"/>
              </a:rPr>
              <a:t>função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comunicar </a:t>
            </a:r>
            <a:r>
              <a:rPr sz="2400" dirty="0">
                <a:latin typeface="Calibri"/>
                <a:cs typeface="Calibri"/>
              </a:rPr>
              <a:t>à máquina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fonte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está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apresentando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funcionamento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correto.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sinal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Power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Good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não </a:t>
            </a:r>
            <a:r>
              <a:rPr sz="2400" spc="-10" dirty="0">
                <a:latin typeface="Calibri"/>
                <a:cs typeface="Calibri"/>
              </a:rPr>
              <a:t>existir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interrompido,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geralmente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computador </a:t>
            </a:r>
            <a:r>
              <a:rPr sz="2400" spc="-15" dirty="0">
                <a:latin typeface="Calibri"/>
                <a:cs typeface="Calibri"/>
              </a:rPr>
              <a:t>desliga </a:t>
            </a:r>
            <a:r>
              <a:rPr sz="2400" spc="-10" dirty="0">
                <a:latin typeface="Calibri"/>
                <a:cs typeface="Calibri"/>
              </a:rPr>
              <a:t>automaticamente. </a:t>
            </a:r>
            <a:r>
              <a:rPr sz="2400" spc="-5" dirty="0">
                <a:latin typeface="Calibri"/>
                <a:cs typeface="Calibri"/>
              </a:rPr>
              <a:t>Isso </a:t>
            </a:r>
            <a:r>
              <a:rPr sz="2400" spc="-15" dirty="0">
                <a:latin typeface="Calibri"/>
                <a:cs typeface="Calibri"/>
              </a:rPr>
              <a:t>ocorre </a:t>
            </a:r>
            <a:r>
              <a:rPr sz="2400" spc="-10" dirty="0">
                <a:latin typeface="Calibri"/>
                <a:cs typeface="Calibri"/>
              </a:rPr>
              <a:t> porque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interrupção </a:t>
            </a:r>
            <a:r>
              <a:rPr sz="2400" spc="-5" dirty="0">
                <a:latin typeface="Calibri"/>
                <a:cs typeface="Calibri"/>
              </a:rPr>
              <a:t>do sinal indica que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dispositivo </a:t>
            </a:r>
            <a:r>
              <a:rPr sz="2400" spc="-15" dirty="0">
                <a:latin typeface="Calibri"/>
                <a:cs typeface="Calibri"/>
              </a:rPr>
              <a:t>está </a:t>
            </a:r>
            <a:r>
              <a:rPr sz="2400" spc="-10" dirty="0">
                <a:latin typeface="Calibri"/>
                <a:cs typeface="Calibri"/>
              </a:rPr>
              <a:t>operando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</a:t>
            </a:r>
            <a:r>
              <a:rPr sz="2400" spc="-15" dirty="0">
                <a:latin typeface="Calibri"/>
                <a:cs typeface="Calibri"/>
              </a:rPr>
              <a:t> voltagens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alteradas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isso </a:t>
            </a:r>
            <a:r>
              <a:rPr sz="2400" spc="-5" dirty="0">
                <a:latin typeface="Calibri"/>
                <a:cs typeface="Calibri"/>
              </a:rPr>
              <a:t>pode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danificar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permanentemente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componente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30" dirty="0">
                <a:latin typeface="Calibri"/>
                <a:cs typeface="Calibri"/>
              </a:rPr>
              <a:t>computador.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20" dirty="0">
                <a:latin typeface="Calibri"/>
                <a:cs typeface="Calibri"/>
              </a:rPr>
              <a:t>Power </a:t>
            </a:r>
            <a:r>
              <a:rPr sz="2400" spc="-5" dirty="0">
                <a:latin typeface="Calibri"/>
                <a:cs typeface="Calibri"/>
              </a:rPr>
              <a:t>Good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5" dirty="0">
                <a:latin typeface="Calibri"/>
                <a:cs typeface="Calibri"/>
              </a:rPr>
              <a:t>capaz de </a:t>
            </a:r>
            <a:r>
              <a:rPr sz="2400" dirty="0">
                <a:latin typeface="Calibri"/>
                <a:cs typeface="Calibri"/>
              </a:rPr>
              <a:t>impedir 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funcionamento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chips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enquanto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não</a:t>
            </a:r>
            <a:r>
              <a:rPr sz="2400" spc="-10" dirty="0">
                <a:latin typeface="Calibri"/>
                <a:cs typeface="Calibri"/>
              </a:rPr>
              <a:t> houver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tensões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aceitáveis.</a:t>
            </a:r>
            <a:endParaRPr sz="2400">
              <a:latin typeface="Calibri"/>
              <a:cs typeface="Calibri"/>
            </a:endParaRPr>
          </a:p>
          <a:p>
            <a:pPr marL="36830" marR="29845" algn="ctr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O </a:t>
            </a:r>
            <a:r>
              <a:rPr sz="2400" spc="-25" dirty="0">
                <a:latin typeface="Calibri"/>
                <a:cs typeface="Calibri"/>
              </a:rPr>
              <a:t>Power </a:t>
            </a:r>
            <a:r>
              <a:rPr sz="2400" spc="-5" dirty="0">
                <a:latin typeface="Calibri"/>
                <a:cs typeface="Calibri"/>
              </a:rPr>
              <a:t>Good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spc="-15" dirty="0">
                <a:latin typeface="Calibri"/>
                <a:cs typeface="Calibri"/>
              </a:rPr>
              <a:t>recurso </a:t>
            </a:r>
            <a:r>
              <a:rPr sz="2400" spc="-20" dirty="0">
                <a:latin typeface="Calibri"/>
                <a:cs typeface="Calibri"/>
              </a:rPr>
              <a:t>existente </a:t>
            </a:r>
            <a:r>
              <a:rPr sz="2400" spc="-5" dirty="0">
                <a:latin typeface="Calibri"/>
                <a:cs typeface="Calibri"/>
              </a:rPr>
              <a:t>já no </a:t>
            </a:r>
            <a:r>
              <a:rPr sz="2400" spc="-15" dirty="0">
                <a:latin typeface="Calibri"/>
                <a:cs typeface="Calibri"/>
              </a:rPr>
              <a:t>padrão </a:t>
            </a:r>
            <a:r>
              <a:rPr sz="2400" spc="-150" dirty="0">
                <a:latin typeface="Calibri"/>
                <a:cs typeface="Calibri"/>
              </a:rPr>
              <a:t>AT.</a:t>
            </a:r>
            <a:r>
              <a:rPr sz="2400" spc="-1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 </a:t>
            </a:r>
            <a:r>
              <a:rPr sz="2400" spc="-10" dirty="0">
                <a:latin typeface="Calibri"/>
                <a:cs typeface="Calibri"/>
              </a:rPr>
              <a:t>caso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padrão </a:t>
            </a:r>
            <a:r>
              <a:rPr sz="2400" spc="-55" dirty="0">
                <a:latin typeface="Calibri"/>
                <a:cs typeface="Calibri"/>
              </a:rPr>
              <a:t>ATX,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seu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sinal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recebe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20" dirty="0">
                <a:latin typeface="Calibri"/>
                <a:cs typeface="Calibri"/>
              </a:rPr>
              <a:t>Power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Good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OK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(PWR_OK)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sua </a:t>
            </a:r>
            <a:r>
              <a:rPr sz="2400" spc="-10" dirty="0">
                <a:latin typeface="Calibri"/>
                <a:cs typeface="Calibri"/>
              </a:rPr>
              <a:t>existência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indica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disponibilização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das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tensões de </a:t>
            </a:r>
            <a:r>
              <a:rPr sz="2400" dirty="0">
                <a:latin typeface="Calibri"/>
                <a:cs typeface="Calibri"/>
              </a:rPr>
              <a:t>5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3,3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30" dirty="0">
                <a:latin typeface="Calibri"/>
                <a:cs typeface="Calibri"/>
              </a:rPr>
              <a:t>V.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7868" y="719327"/>
            <a:ext cx="6495415" cy="5949950"/>
            <a:chOff x="467868" y="719327"/>
            <a:chExt cx="6495415" cy="59499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9520" y="3762755"/>
              <a:ext cx="3183635" cy="290626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868" y="3008376"/>
              <a:ext cx="3384804" cy="22920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7868" y="719327"/>
              <a:ext cx="3095244" cy="238658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772464" y="2772536"/>
            <a:ext cx="6153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OCZ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8509" y="5312460"/>
            <a:ext cx="20764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Cooler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Master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48071" y="548640"/>
            <a:ext cx="3189731" cy="318973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019927" y="3298952"/>
            <a:ext cx="1578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Thermaltake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27701" y="5875426"/>
            <a:ext cx="16275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S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35" dirty="0">
                <a:latin typeface="Calibri"/>
                <a:cs typeface="Calibri"/>
              </a:rPr>
              <a:t>v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-35" dirty="0">
                <a:latin typeface="Calibri"/>
                <a:cs typeface="Calibri"/>
              </a:rPr>
              <a:t>nt</a:t>
            </a:r>
            <a:r>
              <a:rPr sz="2800" spc="-5" dirty="0">
                <a:latin typeface="Calibri"/>
                <a:cs typeface="Calibri"/>
              </a:rPr>
              <a:t>eam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34339" y="369773"/>
            <a:ext cx="61448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Alguns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Modelos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de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Fonte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de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Alimentação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78176" y="0"/>
            <a:ext cx="4961890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1860" marR="5080" indent="-899794">
              <a:lnSpc>
                <a:spcPct val="150100"/>
              </a:lnSpc>
              <a:spcBef>
                <a:spcPts val="100"/>
              </a:spcBef>
            </a:pPr>
            <a:r>
              <a:rPr sz="2800" b="1" spc="-5" dirty="0">
                <a:latin typeface="Calibri"/>
                <a:cs typeface="Calibri"/>
              </a:rPr>
              <a:t>Alguns </a:t>
            </a:r>
            <a:r>
              <a:rPr sz="2800" b="1" spc="-10" dirty="0">
                <a:latin typeface="Calibri"/>
                <a:cs typeface="Calibri"/>
              </a:rPr>
              <a:t>Modelos</a:t>
            </a:r>
            <a:r>
              <a:rPr sz="2800" b="1" spc="-5" dirty="0">
                <a:latin typeface="Calibri"/>
                <a:cs typeface="Calibri"/>
              </a:rPr>
              <a:t> de </a:t>
            </a:r>
            <a:r>
              <a:rPr sz="2800" b="1" spc="-10" dirty="0">
                <a:latin typeface="Calibri"/>
                <a:cs typeface="Calibri"/>
              </a:rPr>
              <a:t>“Imitação” </a:t>
            </a:r>
            <a:r>
              <a:rPr sz="2800" b="1" spc="-5" dirty="0">
                <a:latin typeface="Calibri"/>
                <a:cs typeface="Calibri"/>
              </a:rPr>
              <a:t>de </a:t>
            </a:r>
            <a:r>
              <a:rPr sz="2800" b="1" spc="-615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Fonte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de </a:t>
            </a:r>
            <a:r>
              <a:rPr sz="2800" b="1" spc="-10" dirty="0">
                <a:latin typeface="Calibri"/>
                <a:cs typeface="Calibri"/>
              </a:rPr>
              <a:t>Alimentação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437" y="4011548"/>
            <a:ext cx="219392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latin typeface="Arial"/>
                <a:cs typeface="Arial"/>
              </a:rPr>
              <a:t>Leadership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51459" y="1629155"/>
            <a:ext cx="5615940" cy="4052570"/>
            <a:chOff x="251459" y="1629155"/>
            <a:chExt cx="5615940" cy="40525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459" y="1629155"/>
              <a:ext cx="3810000" cy="23713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75431" y="3351276"/>
              <a:ext cx="2791968" cy="233019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983983" y="4102353"/>
            <a:ext cx="14351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latin typeface="Arial"/>
                <a:cs typeface="Arial"/>
              </a:rPr>
              <a:t>Clone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40552" y="1540763"/>
            <a:ext cx="2750820" cy="222046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625341" y="5888837"/>
            <a:ext cx="151701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Arial MT"/>
                <a:cs typeface="Arial MT"/>
              </a:rPr>
              <a:t>Hun</a:t>
            </a:r>
            <a:r>
              <a:rPr sz="3200" spc="-10" dirty="0">
                <a:latin typeface="Arial MT"/>
                <a:cs typeface="Arial MT"/>
              </a:rPr>
              <a:t>t</a:t>
            </a:r>
            <a:r>
              <a:rPr sz="3200" dirty="0">
                <a:latin typeface="Arial MT"/>
                <a:cs typeface="Arial MT"/>
              </a:rPr>
              <a:t>key</a:t>
            </a:r>
            <a:endParaRPr sz="3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1981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Proteção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2417" y="930655"/>
            <a:ext cx="8510905" cy="4049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  <a:buSzPct val="95454"/>
              <a:buChar char="•"/>
              <a:tabLst>
                <a:tab pos="112395" algn="l"/>
              </a:tabLst>
            </a:pPr>
            <a:r>
              <a:rPr sz="2200" spc="-5" dirty="0">
                <a:latin typeface="Arial MT"/>
                <a:cs typeface="Arial MT"/>
              </a:rPr>
              <a:t>Proteção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Contra</a:t>
            </a:r>
            <a:r>
              <a:rPr sz="2200" dirty="0">
                <a:latin typeface="Arial MT"/>
                <a:cs typeface="Arial MT"/>
              </a:rPr>
              <a:t> Curto-Circuito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60" dirty="0">
                <a:latin typeface="Arial MT"/>
                <a:cs typeface="Arial MT"/>
              </a:rPr>
              <a:t>(SCP,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Short-Circuit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Protection): 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como o </a:t>
            </a:r>
            <a:r>
              <a:rPr sz="2200" dirty="0">
                <a:latin typeface="Arial MT"/>
                <a:cs typeface="Arial MT"/>
              </a:rPr>
              <a:t>nome </a:t>
            </a:r>
            <a:r>
              <a:rPr sz="2200" spc="-5" dirty="0">
                <a:latin typeface="Arial MT"/>
                <a:cs typeface="Arial MT"/>
              </a:rPr>
              <a:t>já </a:t>
            </a:r>
            <a:r>
              <a:rPr sz="2200" dirty="0">
                <a:latin typeface="Arial MT"/>
                <a:cs typeface="Arial MT"/>
              </a:rPr>
              <a:t>sugere, </a:t>
            </a:r>
            <a:r>
              <a:rPr sz="2200" spc="-5" dirty="0">
                <a:latin typeface="Arial MT"/>
                <a:cs typeface="Arial MT"/>
              </a:rPr>
              <a:t>a função desta proteção é desligar a fonte </a:t>
            </a:r>
            <a:r>
              <a:rPr sz="2200" dirty="0">
                <a:latin typeface="Arial MT"/>
                <a:cs typeface="Arial MT"/>
              </a:rPr>
              <a:t> caso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qualquer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saída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estiver</a:t>
            </a:r>
            <a:r>
              <a:rPr sz="2200" dirty="0">
                <a:latin typeface="Arial MT"/>
                <a:cs typeface="Arial MT"/>
              </a:rPr>
              <a:t> em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curto.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Esta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é</a:t>
            </a:r>
            <a:r>
              <a:rPr sz="2200" dirty="0">
                <a:latin typeface="Arial MT"/>
                <a:cs typeface="Arial MT"/>
              </a:rPr>
              <a:t> uma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proteção 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obrigatória.</a:t>
            </a: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 MT"/>
              <a:buChar char="•"/>
            </a:pPr>
            <a:endParaRPr sz="2250">
              <a:latin typeface="Arial MT"/>
              <a:cs typeface="Arial MT"/>
            </a:endParaRPr>
          </a:p>
          <a:p>
            <a:pPr marL="12700" marR="6350" algn="just">
              <a:lnSpc>
                <a:spcPct val="100000"/>
              </a:lnSpc>
              <a:buSzPct val="95454"/>
              <a:buChar char="•"/>
              <a:tabLst>
                <a:tab pos="112395" algn="l"/>
              </a:tabLst>
            </a:pPr>
            <a:r>
              <a:rPr sz="2200" spc="-5" dirty="0">
                <a:latin typeface="Arial MT"/>
                <a:cs typeface="Arial MT"/>
              </a:rPr>
              <a:t>Proteção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Contra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Subtensão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60" dirty="0">
                <a:latin typeface="Arial MT"/>
                <a:cs typeface="Arial MT"/>
              </a:rPr>
              <a:t>(UVP,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Under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20" dirty="0">
                <a:latin typeface="Arial MT"/>
                <a:cs typeface="Arial MT"/>
              </a:rPr>
              <a:t>Voltage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Protection): </a:t>
            </a:r>
            <a:r>
              <a:rPr sz="2200" dirty="0">
                <a:latin typeface="Arial MT"/>
                <a:cs typeface="Arial MT"/>
              </a:rPr>
              <a:t> desliga </a:t>
            </a:r>
            <a:r>
              <a:rPr sz="2200" spc="-5" dirty="0">
                <a:latin typeface="Arial MT"/>
                <a:cs typeface="Arial MT"/>
              </a:rPr>
              <a:t>a fonte caso a tensão em </a:t>
            </a:r>
            <a:r>
              <a:rPr sz="2200" dirty="0">
                <a:latin typeface="Arial MT"/>
                <a:cs typeface="Arial MT"/>
              </a:rPr>
              <a:t>qualquer das </a:t>
            </a:r>
            <a:r>
              <a:rPr sz="2200" spc="-5" dirty="0">
                <a:latin typeface="Arial MT"/>
                <a:cs typeface="Arial MT"/>
              </a:rPr>
              <a:t>saídas dela estiver 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abaixo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de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um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determinado</a:t>
            </a:r>
            <a:r>
              <a:rPr sz="2200" spc="40" dirty="0">
                <a:latin typeface="Arial MT"/>
                <a:cs typeface="Arial MT"/>
              </a:rPr>
              <a:t> </a:t>
            </a:r>
            <a:r>
              <a:rPr sz="2200" spc="-25" dirty="0">
                <a:latin typeface="Arial MT"/>
                <a:cs typeface="Arial MT"/>
              </a:rPr>
              <a:t>valor.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Esta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é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uma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proteção</a:t>
            </a:r>
            <a:r>
              <a:rPr sz="2200" spc="2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opcional.</a:t>
            </a: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 MT"/>
              <a:buChar char="•"/>
            </a:pPr>
            <a:endParaRPr sz="2250">
              <a:latin typeface="Arial MT"/>
              <a:cs typeface="Arial MT"/>
            </a:endParaRPr>
          </a:p>
          <a:p>
            <a:pPr marL="12700" marR="6350" algn="just">
              <a:lnSpc>
                <a:spcPct val="100000"/>
              </a:lnSpc>
              <a:buSzPct val="95454"/>
              <a:buChar char="•"/>
              <a:tabLst>
                <a:tab pos="112395" algn="l"/>
              </a:tabLst>
            </a:pPr>
            <a:r>
              <a:rPr sz="2200" spc="-5" dirty="0">
                <a:latin typeface="Arial MT"/>
                <a:cs typeface="Arial MT"/>
              </a:rPr>
              <a:t>Proteção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Contra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Sobretensão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60" dirty="0">
                <a:latin typeface="Arial MT"/>
                <a:cs typeface="Arial MT"/>
              </a:rPr>
              <a:t>(OVP,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Over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20" dirty="0">
                <a:latin typeface="Arial MT"/>
                <a:cs typeface="Arial MT"/>
              </a:rPr>
              <a:t>Voltage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Protection): </a:t>
            </a:r>
            <a:r>
              <a:rPr sz="2200" dirty="0">
                <a:latin typeface="Arial MT"/>
                <a:cs typeface="Arial MT"/>
              </a:rPr>
              <a:t> desliga </a:t>
            </a:r>
            <a:r>
              <a:rPr sz="2200" spc="-5" dirty="0">
                <a:latin typeface="Arial MT"/>
                <a:cs typeface="Arial MT"/>
              </a:rPr>
              <a:t>a fonte caso a tensão em </a:t>
            </a:r>
            <a:r>
              <a:rPr sz="2200" dirty="0">
                <a:latin typeface="Arial MT"/>
                <a:cs typeface="Arial MT"/>
              </a:rPr>
              <a:t>qualquer das </a:t>
            </a:r>
            <a:r>
              <a:rPr sz="2200" spc="-5" dirty="0">
                <a:latin typeface="Arial MT"/>
                <a:cs typeface="Arial MT"/>
              </a:rPr>
              <a:t>saídas dela estiver 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acima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de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um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determinado</a:t>
            </a:r>
            <a:r>
              <a:rPr sz="2200" spc="40" dirty="0">
                <a:latin typeface="Arial MT"/>
                <a:cs typeface="Arial MT"/>
              </a:rPr>
              <a:t> </a:t>
            </a:r>
            <a:r>
              <a:rPr sz="2200" spc="-25" dirty="0">
                <a:latin typeface="Arial MT"/>
                <a:cs typeface="Arial MT"/>
              </a:rPr>
              <a:t>valor.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Esta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é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uma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proteção</a:t>
            </a:r>
            <a:r>
              <a:rPr sz="2200" spc="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obrigatória.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1981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Proteção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5290" y="800811"/>
            <a:ext cx="8714105" cy="4719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  <a:buSzPct val="95454"/>
              <a:buChar char="•"/>
              <a:tabLst>
                <a:tab pos="111760" algn="l"/>
              </a:tabLst>
            </a:pPr>
            <a:r>
              <a:rPr sz="2200" spc="-5" dirty="0">
                <a:latin typeface="Arial MT"/>
                <a:cs typeface="Arial MT"/>
              </a:rPr>
              <a:t>Proteção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Contra</a:t>
            </a:r>
            <a:r>
              <a:rPr sz="2200" dirty="0">
                <a:latin typeface="Arial MT"/>
                <a:cs typeface="Arial MT"/>
              </a:rPr>
              <a:t> Sobrecarga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de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Corrente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60" dirty="0">
                <a:latin typeface="Arial MT"/>
                <a:cs typeface="Arial MT"/>
              </a:rPr>
              <a:t>(OCP,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Over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Current 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Protection): desliga o barramento </a:t>
            </a:r>
            <a:r>
              <a:rPr sz="2200" dirty="0">
                <a:latin typeface="Arial MT"/>
                <a:cs typeface="Arial MT"/>
              </a:rPr>
              <a:t>que </a:t>
            </a:r>
            <a:r>
              <a:rPr sz="2200" spc="-5" dirty="0">
                <a:latin typeface="Arial MT"/>
                <a:cs typeface="Arial MT"/>
              </a:rPr>
              <a:t>está sendo </a:t>
            </a:r>
            <a:r>
              <a:rPr sz="2200" dirty="0">
                <a:latin typeface="Arial MT"/>
                <a:cs typeface="Arial MT"/>
              </a:rPr>
              <a:t>monitorando </a:t>
            </a:r>
            <a:r>
              <a:rPr sz="2200" spc="-5" dirty="0">
                <a:latin typeface="Arial MT"/>
                <a:cs typeface="Arial MT"/>
              </a:rPr>
              <a:t>caso 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este barramento esteja extraindo mais do que um </a:t>
            </a:r>
            <a:r>
              <a:rPr sz="2200" dirty="0">
                <a:latin typeface="Arial MT"/>
                <a:cs typeface="Arial MT"/>
              </a:rPr>
              <a:t>determinado </a:t>
            </a:r>
            <a:r>
              <a:rPr sz="2200" spc="-20" dirty="0">
                <a:latin typeface="Arial MT"/>
                <a:cs typeface="Arial MT"/>
              </a:rPr>
              <a:t>valor. 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Esta é </a:t>
            </a:r>
            <a:r>
              <a:rPr sz="2200" dirty="0">
                <a:latin typeface="Arial MT"/>
                <a:cs typeface="Arial MT"/>
              </a:rPr>
              <a:t>uma </a:t>
            </a:r>
            <a:r>
              <a:rPr sz="2200" spc="-5" dirty="0">
                <a:latin typeface="Arial MT"/>
                <a:cs typeface="Arial MT"/>
              </a:rPr>
              <a:t>proteção </a:t>
            </a:r>
            <a:r>
              <a:rPr sz="2200" dirty="0">
                <a:latin typeface="Arial MT"/>
                <a:cs typeface="Arial MT"/>
              </a:rPr>
              <a:t>obrigatória. Leia </a:t>
            </a:r>
            <a:r>
              <a:rPr sz="2200" spc="-5" dirty="0">
                <a:latin typeface="Arial MT"/>
                <a:cs typeface="Arial MT"/>
              </a:rPr>
              <a:t>a página anterior </a:t>
            </a:r>
            <a:r>
              <a:rPr sz="2200" dirty="0">
                <a:latin typeface="Arial MT"/>
                <a:cs typeface="Arial MT"/>
              </a:rPr>
              <a:t>para </a:t>
            </a:r>
            <a:r>
              <a:rPr sz="2200" spc="-5" dirty="0">
                <a:latin typeface="Arial MT"/>
                <a:cs typeface="Arial MT"/>
              </a:rPr>
              <a:t>mais 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detalhes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sobre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esta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proteção.</a:t>
            </a: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2300">
              <a:latin typeface="Arial MT"/>
              <a:cs typeface="Arial MT"/>
            </a:endParaRPr>
          </a:p>
          <a:p>
            <a:pPr marL="12700" marR="5080" algn="just">
              <a:lnSpc>
                <a:spcPct val="100000"/>
              </a:lnSpc>
              <a:buSzPct val="95454"/>
              <a:buChar char="•"/>
              <a:tabLst>
                <a:tab pos="111760" algn="l"/>
              </a:tabLst>
            </a:pPr>
            <a:r>
              <a:rPr sz="2200" spc="-5" dirty="0">
                <a:latin typeface="Arial MT"/>
                <a:cs typeface="Arial MT"/>
              </a:rPr>
              <a:t>Proteção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Contra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Sobrecarga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de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Potência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65" dirty="0">
                <a:latin typeface="Arial MT"/>
                <a:cs typeface="Arial MT"/>
              </a:rPr>
              <a:t>(OPP,</a:t>
            </a:r>
            <a:r>
              <a:rPr sz="2200" spc="484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Over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Power 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Protection, ou </a:t>
            </a:r>
            <a:r>
              <a:rPr sz="2200" spc="-75" dirty="0">
                <a:latin typeface="Arial MT"/>
                <a:cs typeface="Arial MT"/>
              </a:rPr>
              <a:t>OLP, </a:t>
            </a:r>
            <a:r>
              <a:rPr sz="2200" spc="-5" dirty="0">
                <a:latin typeface="Arial MT"/>
                <a:cs typeface="Arial MT"/>
              </a:rPr>
              <a:t>Over Load </a:t>
            </a:r>
            <a:r>
              <a:rPr sz="2200" dirty="0">
                <a:latin typeface="Arial MT"/>
                <a:cs typeface="Arial MT"/>
              </a:rPr>
              <a:t>Protection): </a:t>
            </a:r>
            <a:r>
              <a:rPr sz="2200" spc="-5" dirty="0">
                <a:latin typeface="Arial MT"/>
                <a:cs typeface="Arial MT"/>
              </a:rPr>
              <a:t>desliga a fonte caso você 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esteja extraindo mais potência do que um </a:t>
            </a:r>
            <a:r>
              <a:rPr sz="2200" dirty="0">
                <a:latin typeface="Arial MT"/>
                <a:cs typeface="Arial MT"/>
              </a:rPr>
              <a:t>determinado </a:t>
            </a:r>
            <a:r>
              <a:rPr sz="2200" spc="-25" dirty="0">
                <a:latin typeface="Arial MT"/>
                <a:cs typeface="Arial MT"/>
              </a:rPr>
              <a:t>valor. </a:t>
            </a:r>
            <a:r>
              <a:rPr sz="2200" spc="-5" dirty="0">
                <a:latin typeface="Arial MT"/>
                <a:cs typeface="Arial MT"/>
              </a:rPr>
              <a:t>Esta é 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uma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proteção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opcional.</a:t>
            </a: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2300">
              <a:latin typeface="Arial MT"/>
              <a:cs typeface="Arial MT"/>
            </a:endParaRPr>
          </a:p>
          <a:p>
            <a:pPr marL="12700" marR="5080" algn="just">
              <a:lnSpc>
                <a:spcPct val="100000"/>
              </a:lnSpc>
              <a:buSzPct val="95454"/>
              <a:buChar char="•"/>
              <a:tabLst>
                <a:tab pos="111760" algn="l"/>
              </a:tabLst>
            </a:pPr>
            <a:r>
              <a:rPr sz="2200" spc="-5" dirty="0">
                <a:latin typeface="Arial MT"/>
                <a:cs typeface="Arial MT"/>
              </a:rPr>
              <a:t>Proteção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Contra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Superaquecimento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60" dirty="0">
                <a:latin typeface="Arial MT"/>
                <a:cs typeface="Arial MT"/>
              </a:rPr>
              <a:t>(OTP,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Over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25" dirty="0">
                <a:latin typeface="Arial MT"/>
                <a:cs typeface="Arial MT"/>
              </a:rPr>
              <a:t>Temperature 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Protection): desliga a fonte caso sua </a:t>
            </a:r>
            <a:r>
              <a:rPr sz="2200" dirty="0">
                <a:latin typeface="Arial MT"/>
                <a:cs typeface="Arial MT"/>
              </a:rPr>
              <a:t>temperatura </a:t>
            </a:r>
            <a:r>
              <a:rPr sz="2200" spc="-5" dirty="0">
                <a:latin typeface="Arial MT"/>
                <a:cs typeface="Arial MT"/>
              </a:rPr>
              <a:t>interna </a:t>
            </a:r>
            <a:r>
              <a:rPr sz="2200" dirty="0">
                <a:latin typeface="Arial MT"/>
                <a:cs typeface="Arial MT"/>
              </a:rPr>
              <a:t>atinja </a:t>
            </a:r>
            <a:r>
              <a:rPr sz="2200" spc="-5" dirty="0">
                <a:latin typeface="Arial MT"/>
                <a:cs typeface="Arial MT"/>
              </a:rPr>
              <a:t>um 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determinado</a:t>
            </a:r>
            <a:r>
              <a:rPr sz="2200" spc="35" dirty="0">
                <a:latin typeface="Arial MT"/>
                <a:cs typeface="Arial MT"/>
              </a:rPr>
              <a:t> </a:t>
            </a:r>
            <a:r>
              <a:rPr sz="2200" spc="-25" dirty="0">
                <a:latin typeface="Arial MT"/>
                <a:cs typeface="Arial MT"/>
              </a:rPr>
              <a:t>valor.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Esta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proteção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opcional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não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é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muito</a:t>
            </a:r>
            <a:r>
              <a:rPr sz="2200" spc="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comum.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2160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Eficiência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5290" y="788619"/>
            <a:ext cx="8715375" cy="112649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just">
              <a:lnSpc>
                <a:spcPct val="100499"/>
              </a:lnSpc>
              <a:spcBef>
                <a:spcPts val="85"/>
              </a:spcBef>
              <a:buSzPct val="95833"/>
              <a:buFont typeface="Arial MT"/>
              <a:buChar char="•"/>
              <a:tabLst>
                <a:tab pos="120650" algn="l"/>
              </a:tabLst>
            </a:pPr>
            <a:r>
              <a:rPr sz="2400" dirty="0">
                <a:latin typeface="Calibri"/>
                <a:cs typeface="Calibri"/>
              </a:rPr>
              <a:t>Há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certificação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fontes</a:t>
            </a:r>
            <a:r>
              <a:rPr sz="2400" spc="-15" dirty="0">
                <a:latin typeface="Calibri"/>
                <a:cs typeface="Calibri"/>
              </a:rPr>
              <a:t> com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boa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eficiência,</a:t>
            </a:r>
            <a:r>
              <a:rPr sz="2400" spc="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chamada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80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Plus.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Como</a:t>
            </a:r>
            <a:r>
              <a:rPr sz="2400" dirty="0">
                <a:latin typeface="Calibri"/>
                <a:cs typeface="Calibri"/>
              </a:rPr>
              <a:t> 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próprio</a:t>
            </a:r>
            <a:r>
              <a:rPr sz="2400" spc="-5" dirty="0">
                <a:latin typeface="Calibri"/>
                <a:cs typeface="Calibri"/>
              </a:rPr>
              <a:t> nome</a:t>
            </a:r>
            <a:r>
              <a:rPr sz="2400" dirty="0">
                <a:latin typeface="Calibri"/>
                <a:cs typeface="Calibri"/>
              </a:rPr>
              <a:t> já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diz,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fontes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essa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certificação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apresentam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eficiência</a:t>
            </a:r>
            <a:r>
              <a:rPr sz="2400" dirty="0">
                <a:latin typeface="Calibri"/>
                <a:cs typeface="Calibri"/>
              </a:rPr>
              <a:t> mínima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80%.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1832" y="2161032"/>
            <a:ext cx="7260335" cy="208330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7075" y="693419"/>
            <a:ext cx="5605780" cy="5864860"/>
            <a:chOff x="227075" y="693419"/>
            <a:chExt cx="5605780" cy="58648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9847" y="693419"/>
              <a:ext cx="4762500" cy="586435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70584" y="1517141"/>
              <a:ext cx="518795" cy="546735"/>
            </a:xfrm>
            <a:custGeom>
              <a:avLst/>
              <a:gdLst/>
              <a:ahLst/>
              <a:cxnLst/>
              <a:rect l="l" t="t" r="r" b="b"/>
              <a:pathLst>
                <a:path w="518794" h="546735">
                  <a:moveTo>
                    <a:pt x="27050" y="28515"/>
                  </a:moveTo>
                  <a:lnTo>
                    <a:pt x="31545" y="47689"/>
                  </a:lnTo>
                  <a:lnTo>
                    <a:pt x="504342" y="546481"/>
                  </a:lnTo>
                  <a:lnTo>
                    <a:pt x="518693" y="532765"/>
                  </a:lnTo>
                  <a:lnTo>
                    <a:pt x="45997" y="34054"/>
                  </a:lnTo>
                  <a:lnTo>
                    <a:pt x="27050" y="28515"/>
                  </a:lnTo>
                  <a:close/>
                </a:path>
                <a:path w="518794" h="546735">
                  <a:moveTo>
                    <a:pt x="0" y="0"/>
                  </a:moveTo>
                  <a:lnTo>
                    <a:pt x="25285" y="107696"/>
                  </a:lnTo>
                  <a:lnTo>
                    <a:pt x="30619" y="110998"/>
                  </a:lnTo>
                  <a:lnTo>
                    <a:pt x="41262" y="108458"/>
                  </a:lnTo>
                  <a:lnTo>
                    <a:pt x="44564" y="103124"/>
                  </a:lnTo>
                  <a:lnTo>
                    <a:pt x="43319" y="97917"/>
                  </a:lnTo>
                  <a:lnTo>
                    <a:pt x="31545" y="47689"/>
                  </a:lnTo>
                  <a:lnTo>
                    <a:pt x="6324" y="21082"/>
                  </a:lnTo>
                  <a:lnTo>
                    <a:pt x="20700" y="7366"/>
                  </a:lnTo>
                  <a:lnTo>
                    <a:pt x="25249" y="7366"/>
                  </a:lnTo>
                  <a:lnTo>
                    <a:pt x="0" y="0"/>
                  </a:lnTo>
                  <a:close/>
                </a:path>
                <a:path w="518794" h="546735">
                  <a:moveTo>
                    <a:pt x="25249" y="7366"/>
                  </a:moveTo>
                  <a:lnTo>
                    <a:pt x="20700" y="7366"/>
                  </a:lnTo>
                  <a:lnTo>
                    <a:pt x="45997" y="34054"/>
                  </a:lnTo>
                  <a:lnTo>
                    <a:pt x="100672" y="50037"/>
                  </a:lnTo>
                  <a:lnTo>
                    <a:pt x="106172" y="46990"/>
                  </a:lnTo>
                  <a:lnTo>
                    <a:pt x="107708" y="41783"/>
                  </a:lnTo>
                  <a:lnTo>
                    <a:pt x="109245" y="36449"/>
                  </a:lnTo>
                  <a:lnTo>
                    <a:pt x="106222" y="30987"/>
                  </a:lnTo>
                  <a:lnTo>
                    <a:pt x="25249" y="7366"/>
                  </a:lnTo>
                  <a:close/>
                </a:path>
                <a:path w="518794" h="546735">
                  <a:moveTo>
                    <a:pt x="20700" y="7366"/>
                  </a:moveTo>
                  <a:lnTo>
                    <a:pt x="6324" y="21082"/>
                  </a:lnTo>
                  <a:lnTo>
                    <a:pt x="31545" y="47689"/>
                  </a:lnTo>
                  <a:lnTo>
                    <a:pt x="27050" y="28515"/>
                  </a:lnTo>
                  <a:lnTo>
                    <a:pt x="10744" y="23749"/>
                  </a:lnTo>
                  <a:lnTo>
                    <a:pt x="23164" y="11937"/>
                  </a:lnTo>
                  <a:lnTo>
                    <a:pt x="25034" y="11937"/>
                  </a:lnTo>
                  <a:lnTo>
                    <a:pt x="20700" y="7366"/>
                  </a:lnTo>
                  <a:close/>
                </a:path>
                <a:path w="518794" h="546735">
                  <a:moveTo>
                    <a:pt x="25034" y="11937"/>
                  </a:moveTo>
                  <a:lnTo>
                    <a:pt x="23164" y="11937"/>
                  </a:lnTo>
                  <a:lnTo>
                    <a:pt x="27050" y="28515"/>
                  </a:lnTo>
                  <a:lnTo>
                    <a:pt x="45997" y="34054"/>
                  </a:lnTo>
                  <a:lnTo>
                    <a:pt x="25034" y="11937"/>
                  </a:lnTo>
                  <a:close/>
                </a:path>
                <a:path w="518794" h="546735">
                  <a:moveTo>
                    <a:pt x="23164" y="11937"/>
                  </a:moveTo>
                  <a:lnTo>
                    <a:pt x="10744" y="23749"/>
                  </a:lnTo>
                  <a:lnTo>
                    <a:pt x="27050" y="28515"/>
                  </a:lnTo>
                  <a:lnTo>
                    <a:pt x="23164" y="11937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075" y="1074419"/>
              <a:ext cx="1685544" cy="36880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27075" y="1074419"/>
            <a:ext cx="1685925" cy="368935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99060">
              <a:lnSpc>
                <a:spcPct val="100000"/>
              </a:lnSpc>
              <a:spcBef>
                <a:spcPts val="235"/>
              </a:spcBef>
            </a:pPr>
            <a:r>
              <a:rPr sz="1800" spc="-15" dirty="0">
                <a:latin typeface="Calibri"/>
                <a:cs typeface="Calibri"/>
              </a:rPr>
              <a:t>Pontas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Prova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638038" y="2269108"/>
            <a:ext cx="3387725" cy="4153535"/>
            <a:chOff x="5638038" y="2269108"/>
            <a:chExt cx="3387725" cy="415353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43472" y="4940807"/>
              <a:ext cx="2520696" cy="14782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443472" y="4940807"/>
              <a:ext cx="2520950" cy="1478280"/>
            </a:xfrm>
            <a:custGeom>
              <a:avLst/>
              <a:gdLst/>
              <a:ahLst/>
              <a:cxnLst/>
              <a:rect l="l" t="t" r="r" b="b"/>
              <a:pathLst>
                <a:path w="2520950" h="1478279">
                  <a:moveTo>
                    <a:pt x="0" y="1478280"/>
                  </a:moveTo>
                  <a:lnTo>
                    <a:pt x="2520696" y="1478280"/>
                  </a:lnTo>
                  <a:lnTo>
                    <a:pt x="2520696" y="0"/>
                  </a:lnTo>
                  <a:lnTo>
                    <a:pt x="0" y="0"/>
                  </a:lnTo>
                  <a:lnTo>
                    <a:pt x="0" y="1478280"/>
                  </a:lnTo>
                  <a:close/>
                </a:path>
              </a:pathLst>
            </a:custGeom>
            <a:ln w="6096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38038" y="5749912"/>
              <a:ext cx="857250" cy="111760"/>
            </a:xfrm>
            <a:custGeom>
              <a:avLst/>
              <a:gdLst/>
              <a:ahLst/>
              <a:cxnLst/>
              <a:rect l="l" t="t" r="r" b="b"/>
              <a:pathLst>
                <a:path w="857250" h="111760">
                  <a:moveTo>
                    <a:pt x="817434" y="55765"/>
                  </a:moveTo>
                  <a:lnTo>
                    <a:pt x="751204" y="94411"/>
                  </a:lnTo>
                  <a:lnTo>
                    <a:pt x="749553" y="100482"/>
                  </a:lnTo>
                  <a:lnTo>
                    <a:pt x="752348" y="105206"/>
                  </a:lnTo>
                  <a:lnTo>
                    <a:pt x="755014" y="109931"/>
                  </a:lnTo>
                  <a:lnTo>
                    <a:pt x="761111" y="111531"/>
                  </a:lnTo>
                  <a:lnTo>
                    <a:pt x="839749" y="65671"/>
                  </a:lnTo>
                  <a:lnTo>
                    <a:pt x="837057" y="65671"/>
                  </a:lnTo>
                  <a:lnTo>
                    <a:pt x="837057" y="64325"/>
                  </a:lnTo>
                  <a:lnTo>
                    <a:pt x="832103" y="64325"/>
                  </a:lnTo>
                  <a:lnTo>
                    <a:pt x="817434" y="55765"/>
                  </a:lnTo>
                  <a:close/>
                </a:path>
                <a:path w="857250" h="111760">
                  <a:moveTo>
                    <a:pt x="800458" y="45859"/>
                  </a:moveTo>
                  <a:lnTo>
                    <a:pt x="0" y="45859"/>
                  </a:lnTo>
                  <a:lnTo>
                    <a:pt x="0" y="65671"/>
                  </a:lnTo>
                  <a:lnTo>
                    <a:pt x="800458" y="65671"/>
                  </a:lnTo>
                  <a:lnTo>
                    <a:pt x="817434" y="55765"/>
                  </a:lnTo>
                  <a:lnTo>
                    <a:pt x="800458" y="45859"/>
                  </a:lnTo>
                  <a:close/>
                </a:path>
                <a:path w="857250" h="111760">
                  <a:moveTo>
                    <a:pt x="839749" y="45859"/>
                  </a:moveTo>
                  <a:lnTo>
                    <a:pt x="837057" y="45859"/>
                  </a:lnTo>
                  <a:lnTo>
                    <a:pt x="837057" y="65671"/>
                  </a:lnTo>
                  <a:lnTo>
                    <a:pt x="839749" y="65671"/>
                  </a:lnTo>
                  <a:lnTo>
                    <a:pt x="856741" y="55765"/>
                  </a:lnTo>
                  <a:lnTo>
                    <a:pt x="839749" y="45859"/>
                  </a:lnTo>
                  <a:close/>
                </a:path>
                <a:path w="857250" h="111760">
                  <a:moveTo>
                    <a:pt x="832103" y="47205"/>
                  </a:moveTo>
                  <a:lnTo>
                    <a:pt x="817434" y="55765"/>
                  </a:lnTo>
                  <a:lnTo>
                    <a:pt x="832103" y="64325"/>
                  </a:lnTo>
                  <a:lnTo>
                    <a:pt x="832103" y="47205"/>
                  </a:lnTo>
                  <a:close/>
                </a:path>
                <a:path w="857250" h="111760">
                  <a:moveTo>
                    <a:pt x="837057" y="47205"/>
                  </a:moveTo>
                  <a:lnTo>
                    <a:pt x="832103" y="47205"/>
                  </a:lnTo>
                  <a:lnTo>
                    <a:pt x="832103" y="64325"/>
                  </a:lnTo>
                  <a:lnTo>
                    <a:pt x="837057" y="64325"/>
                  </a:lnTo>
                  <a:lnTo>
                    <a:pt x="837057" y="47205"/>
                  </a:lnTo>
                  <a:close/>
                </a:path>
                <a:path w="857250" h="111760">
                  <a:moveTo>
                    <a:pt x="761111" y="0"/>
                  </a:moveTo>
                  <a:lnTo>
                    <a:pt x="755014" y="1600"/>
                  </a:lnTo>
                  <a:lnTo>
                    <a:pt x="752348" y="6324"/>
                  </a:lnTo>
                  <a:lnTo>
                    <a:pt x="749553" y="11048"/>
                  </a:lnTo>
                  <a:lnTo>
                    <a:pt x="751204" y="17119"/>
                  </a:lnTo>
                  <a:lnTo>
                    <a:pt x="817434" y="55765"/>
                  </a:lnTo>
                  <a:lnTo>
                    <a:pt x="832103" y="47205"/>
                  </a:lnTo>
                  <a:lnTo>
                    <a:pt x="837057" y="47205"/>
                  </a:lnTo>
                  <a:lnTo>
                    <a:pt x="837057" y="45859"/>
                  </a:lnTo>
                  <a:lnTo>
                    <a:pt x="839749" y="45859"/>
                  </a:lnTo>
                  <a:lnTo>
                    <a:pt x="761111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71844" y="2272283"/>
              <a:ext cx="2650236" cy="230886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371844" y="2272283"/>
              <a:ext cx="2650490" cy="2308860"/>
            </a:xfrm>
            <a:custGeom>
              <a:avLst/>
              <a:gdLst/>
              <a:ahLst/>
              <a:cxnLst/>
              <a:rect l="l" t="t" r="r" b="b"/>
              <a:pathLst>
                <a:path w="2650490" h="2308860">
                  <a:moveTo>
                    <a:pt x="0" y="2308860"/>
                  </a:moveTo>
                  <a:lnTo>
                    <a:pt x="2650236" y="2308860"/>
                  </a:lnTo>
                  <a:lnTo>
                    <a:pt x="2650236" y="0"/>
                  </a:lnTo>
                  <a:lnTo>
                    <a:pt x="0" y="0"/>
                  </a:lnTo>
                  <a:lnTo>
                    <a:pt x="0" y="2308860"/>
                  </a:lnTo>
                  <a:close/>
                </a:path>
              </a:pathLst>
            </a:custGeom>
            <a:ln w="609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452108" y="2290648"/>
            <a:ext cx="249364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Borne</a:t>
            </a:r>
            <a:r>
              <a:rPr sz="18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indicado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por 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u="heavy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V/Ohms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– </a:t>
            </a:r>
            <a:r>
              <a:rPr sz="1800" spc="-5" dirty="0">
                <a:latin typeface="Calibri"/>
                <a:cs typeface="Calibri"/>
              </a:rPr>
              <a:t>nele deve </a:t>
            </a:r>
            <a:r>
              <a:rPr sz="1800" spc="-10" dirty="0">
                <a:latin typeface="Calibri"/>
                <a:cs typeface="Calibri"/>
              </a:rPr>
              <a:t>estar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conectada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ponta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prova</a:t>
            </a:r>
            <a:r>
              <a:rPr sz="1800" spc="2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vermelha</a:t>
            </a:r>
            <a:r>
              <a:rPr sz="1800" spc="19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para</a:t>
            </a:r>
            <a:r>
              <a:rPr sz="1800" spc="2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52108" y="3388614"/>
            <a:ext cx="9067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medição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</a:t>
            </a: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tín</a:t>
            </a:r>
            <a:r>
              <a:rPr sz="1800" spc="-5" dirty="0">
                <a:latin typeface="Calibri"/>
                <a:cs typeface="Calibri"/>
              </a:rPr>
              <a:t>ua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96047" y="3388614"/>
            <a:ext cx="1447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53670">
              <a:lnSpc>
                <a:spcPct val="100000"/>
              </a:lnSpc>
              <a:spcBef>
                <a:spcPts val="100"/>
              </a:spcBef>
              <a:tabLst>
                <a:tab pos="415925" algn="l"/>
                <a:tab pos="806450" algn="l"/>
              </a:tabLst>
            </a:pPr>
            <a:r>
              <a:rPr sz="1800" dirty="0">
                <a:latin typeface="Calibri"/>
                <a:cs typeface="Calibri"/>
              </a:rPr>
              <a:t>de		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n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ão  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u	al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ern</a:t>
            </a:r>
            <a:r>
              <a:rPr sz="1800" spc="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1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),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52108" y="3937507"/>
            <a:ext cx="2490470" cy="2419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resistência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corrente</a:t>
            </a:r>
            <a:r>
              <a:rPr sz="1800" spc="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na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ordem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</a:t>
            </a:r>
            <a:r>
              <a:rPr sz="1800" spc="-5" dirty="0">
                <a:latin typeface="Calibri"/>
                <a:cs typeface="Calibri"/>
              </a:rPr>
              <a:t> miliamperes.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marL="84455" marR="188595">
              <a:lnSpc>
                <a:spcPct val="100000"/>
              </a:lnSpc>
              <a:spcBef>
                <a:spcPts val="1535"/>
              </a:spcBef>
            </a:pPr>
            <a:r>
              <a:rPr sz="18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Borne 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comum</a:t>
            </a:r>
            <a:r>
              <a:rPr sz="1800" spc="-5" dirty="0">
                <a:latin typeface="Calibri"/>
                <a:cs typeface="Calibri"/>
              </a:rPr>
              <a:t>: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normalmente </a:t>
            </a:r>
            <a:r>
              <a:rPr sz="1800" spc="-5" dirty="0">
                <a:latin typeface="Calibri"/>
                <a:cs typeface="Calibri"/>
              </a:rPr>
              <a:t>indicado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por </a:t>
            </a:r>
            <a:r>
              <a:rPr sz="1800" b="1" spc="-10" dirty="0">
                <a:latin typeface="Calibri"/>
                <a:cs typeface="Calibri"/>
              </a:rPr>
              <a:t>COM </a:t>
            </a:r>
            <a:r>
              <a:rPr sz="1800" dirty="0">
                <a:latin typeface="Calibri"/>
                <a:cs typeface="Calibri"/>
              </a:rPr>
              <a:t>– é </a:t>
            </a:r>
            <a:r>
              <a:rPr sz="1800" spc="-5" dirty="0">
                <a:latin typeface="Calibri"/>
                <a:cs typeface="Calibri"/>
              </a:rPr>
              <a:t>onde </a:t>
            </a:r>
            <a:r>
              <a:rPr sz="1800" spc="-10" dirty="0">
                <a:latin typeface="Calibri"/>
                <a:cs typeface="Calibri"/>
              </a:rPr>
              <a:t>deve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estar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sempre</a:t>
            </a:r>
            <a:r>
              <a:rPr sz="1800" spc="-10" dirty="0">
                <a:latin typeface="Calibri"/>
                <a:cs typeface="Calibri"/>
              </a:rPr>
              <a:t> ligada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ponta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</a:t>
            </a:r>
            <a:r>
              <a:rPr sz="1800" spc="-15" dirty="0">
                <a:latin typeface="Calibri"/>
                <a:cs typeface="Calibri"/>
              </a:rPr>
              <a:t> prova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preta.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680328" y="159893"/>
            <a:ext cx="3302635" cy="4721860"/>
            <a:chOff x="5680328" y="159893"/>
            <a:chExt cx="3302635" cy="4721860"/>
          </a:xfrm>
        </p:grpSpPr>
        <p:sp>
          <p:nvSpPr>
            <p:cNvPr id="18" name="object 18"/>
            <p:cNvSpPr/>
            <p:nvPr/>
          </p:nvSpPr>
          <p:spPr>
            <a:xfrm>
              <a:off x="5680328" y="4149089"/>
              <a:ext cx="548005" cy="732790"/>
            </a:xfrm>
            <a:custGeom>
              <a:avLst/>
              <a:gdLst/>
              <a:ahLst/>
              <a:cxnLst/>
              <a:rect l="l" t="t" r="r" b="b"/>
              <a:pathLst>
                <a:path w="548004" h="732789">
                  <a:moveTo>
                    <a:pt x="524528" y="31533"/>
                  </a:moveTo>
                  <a:lnTo>
                    <a:pt x="506416" y="39242"/>
                  </a:lnTo>
                  <a:lnTo>
                    <a:pt x="0" y="720471"/>
                  </a:lnTo>
                  <a:lnTo>
                    <a:pt x="16001" y="732282"/>
                  </a:lnTo>
                  <a:lnTo>
                    <a:pt x="522363" y="50964"/>
                  </a:lnTo>
                  <a:lnTo>
                    <a:pt x="524528" y="31533"/>
                  </a:lnTo>
                  <a:close/>
                </a:path>
                <a:path w="548004" h="732789">
                  <a:moveTo>
                    <a:pt x="546911" y="9779"/>
                  </a:moveTo>
                  <a:lnTo>
                    <a:pt x="528320" y="9779"/>
                  </a:lnTo>
                  <a:lnTo>
                    <a:pt x="544195" y="21590"/>
                  </a:lnTo>
                  <a:lnTo>
                    <a:pt x="522363" y="50964"/>
                  </a:lnTo>
                  <a:lnTo>
                    <a:pt x="516636" y="102362"/>
                  </a:lnTo>
                  <a:lnTo>
                    <a:pt x="516000" y="107696"/>
                  </a:lnTo>
                  <a:lnTo>
                    <a:pt x="519938" y="112649"/>
                  </a:lnTo>
                  <a:lnTo>
                    <a:pt x="530860" y="113918"/>
                  </a:lnTo>
                  <a:lnTo>
                    <a:pt x="535686" y="109982"/>
                  </a:lnTo>
                  <a:lnTo>
                    <a:pt x="536321" y="104521"/>
                  </a:lnTo>
                  <a:lnTo>
                    <a:pt x="546911" y="9779"/>
                  </a:lnTo>
                  <a:close/>
                </a:path>
                <a:path w="548004" h="732789">
                  <a:moveTo>
                    <a:pt x="548005" y="0"/>
                  </a:moveTo>
                  <a:lnTo>
                    <a:pt x="446150" y="43434"/>
                  </a:lnTo>
                  <a:lnTo>
                    <a:pt x="443865" y="49276"/>
                  </a:lnTo>
                  <a:lnTo>
                    <a:pt x="446024" y="54229"/>
                  </a:lnTo>
                  <a:lnTo>
                    <a:pt x="448183" y="59309"/>
                  </a:lnTo>
                  <a:lnTo>
                    <a:pt x="454025" y="61595"/>
                  </a:lnTo>
                  <a:lnTo>
                    <a:pt x="458978" y="59436"/>
                  </a:lnTo>
                  <a:lnTo>
                    <a:pt x="506416" y="39242"/>
                  </a:lnTo>
                  <a:lnTo>
                    <a:pt x="528320" y="9779"/>
                  </a:lnTo>
                  <a:lnTo>
                    <a:pt x="546911" y="9779"/>
                  </a:lnTo>
                  <a:lnTo>
                    <a:pt x="548005" y="0"/>
                  </a:lnTo>
                  <a:close/>
                </a:path>
                <a:path w="548004" h="732789">
                  <a:moveTo>
                    <a:pt x="534806" y="14605"/>
                  </a:moveTo>
                  <a:lnTo>
                    <a:pt x="526415" y="14605"/>
                  </a:lnTo>
                  <a:lnTo>
                    <a:pt x="540131" y="24892"/>
                  </a:lnTo>
                  <a:lnTo>
                    <a:pt x="524528" y="31533"/>
                  </a:lnTo>
                  <a:lnTo>
                    <a:pt x="522363" y="50964"/>
                  </a:lnTo>
                  <a:lnTo>
                    <a:pt x="544195" y="21590"/>
                  </a:lnTo>
                  <a:lnTo>
                    <a:pt x="534806" y="14605"/>
                  </a:lnTo>
                  <a:close/>
                </a:path>
                <a:path w="548004" h="732789">
                  <a:moveTo>
                    <a:pt x="528320" y="9779"/>
                  </a:moveTo>
                  <a:lnTo>
                    <a:pt x="506416" y="39242"/>
                  </a:lnTo>
                  <a:lnTo>
                    <a:pt x="524528" y="31533"/>
                  </a:lnTo>
                  <a:lnTo>
                    <a:pt x="526415" y="14605"/>
                  </a:lnTo>
                  <a:lnTo>
                    <a:pt x="534806" y="14605"/>
                  </a:lnTo>
                  <a:lnTo>
                    <a:pt x="528320" y="9779"/>
                  </a:lnTo>
                  <a:close/>
                </a:path>
                <a:path w="548004" h="732789">
                  <a:moveTo>
                    <a:pt x="526415" y="14605"/>
                  </a:moveTo>
                  <a:lnTo>
                    <a:pt x="524528" y="31533"/>
                  </a:lnTo>
                  <a:lnTo>
                    <a:pt x="540131" y="24892"/>
                  </a:lnTo>
                  <a:lnTo>
                    <a:pt x="526415" y="14605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26707" y="163068"/>
              <a:ext cx="2552699" cy="175412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426707" y="163068"/>
              <a:ext cx="2552700" cy="1754505"/>
            </a:xfrm>
            <a:custGeom>
              <a:avLst/>
              <a:gdLst/>
              <a:ahLst/>
              <a:cxnLst/>
              <a:rect l="l" t="t" r="r" b="b"/>
              <a:pathLst>
                <a:path w="2552700" h="1754505">
                  <a:moveTo>
                    <a:pt x="0" y="1754124"/>
                  </a:moveTo>
                  <a:lnTo>
                    <a:pt x="2552699" y="1754124"/>
                  </a:lnTo>
                  <a:lnTo>
                    <a:pt x="2552699" y="0"/>
                  </a:lnTo>
                  <a:lnTo>
                    <a:pt x="0" y="0"/>
                  </a:lnTo>
                  <a:lnTo>
                    <a:pt x="0" y="1754124"/>
                  </a:lnTo>
                  <a:close/>
                </a:path>
              </a:pathLst>
            </a:custGeom>
            <a:ln w="6096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518782" y="179908"/>
            <a:ext cx="2383155" cy="1672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just">
              <a:lnSpc>
                <a:spcPct val="100000"/>
              </a:lnSpc>
              <a:spcBef>
                <a:spcPts val="100"/>
              </a:spcBef>
            </a:pPr>
            <a:r>
              <a:rPr sz="18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Borne </a:t>
            </a:r>
            <a:r>
              <a:rPr sz="18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indicado 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por </a:t>
            </a:r>
            <a:r>
              <a:rPr sz="18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 ou 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mA</a:t>
            </a:r>
            <a:r>
              <a:rPr sz="1800" b="1" spc="3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–</a:t>
            </a:r>
            <a:r>
              <a:rPr sz="1800" spc="3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ponta</a:t>
            </a:r>
            <a:r>
              <a:rPr sz="1800" spc="3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</a:t>
            </a:r>
            <a:r>
              <a:rPr sz="1800" spc="39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prova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vermelha </a:t>
            </a:r>
            <a:r>
              <a:rPr sz="1800" spc="-10" dirty="0">
                <a:latin typeface="Calibri"/>
                <a:cs typeface="Calibri"/>
              </a:rPr>
              <a:t>deve </a:t>
            </a:r>
            <a:r>
              <a:rPr sz="1800" spc="-5" dirty="0">
                <a:latin typeface="Calibri"/>
                <a:cs typeface="Calibri"/>
              </a:rPr>
              <a:t>ser </a:t>
            </a:r>
            <a:r>
              <a:rPr sz="1800" spc="-10" dirty="0">
                <a:latin typeface="Calibri"/>
                <a:cs typeface="Calibri"/>
              </a:rPr>
              <a:t>ligada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nele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para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medição</a:t>
            </a:r>
            <a:r>
              <a:rPr sz="1800" dirty="0">
                <a:latin typeface="Calibri"/>
                <a:cs typeface="Calibri"/>
              </a:rPr>
              <a:t> de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corrente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continua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alternada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0" y="1040130"/>
            <a:ext cx="6452870" cy="5690235"/>
            <a:chOff x="0" y="1040130"/>
            <a:chExt cx="6452870" cy="5690235"/>
          </a:xfrm>
        </p:grpSpPr>
        <p:sp>
          <p:nvSpPr>
            <p:cNvPr id="23" name="object 23"/>
            <p:cNvSpPr/>
            <p:nvPr/>
          </p:nvSpPr>
          <p:spPr>
            <a:xfrm>
              <a:off x="5453253" y="1040130"/>
              <a:ext cx="999490" cy="3239770"/>
            </a:xfrm>
            <a:custGeom>
              <a:avLst/>
              <a:gdLst/>
              <a:ahLst/>
              <a:cxnLst/>
              <a:rect l="l" t="t" r="r" b="b"/>
              <a:pathLst>
                <a:path w="999489" h="3239770">
                  <a:moveTo>
                    <a:pt x="962106" y="37619"/>
                  </a:moveTo>
                  <a:lnTo>
                    <a:pt x="947781" y="51039"/>
                  </a:lnTo>
                  <a:lnTo>
                    <a:pt x="0" y="3233928"/>
                  </a:lnTo>
                  <a:lnTo>
                    <a:pt x="19050" y="3239516"/>
                  </a:lnTo>
                  <a:lnTo>
                    <a:pt x="966716" y="56593"/>
                  </a:lnTo>
                  <a:lnTo>
                    <a:pt x="962106" y="37619"/>
                  </a:lnTo>
                  <a:close/>
                </a:path>
                <a:path w="999489" h="3239770">
                  <a:moveTo>
                    <a:pt x="977204" y="16002"/>
                  </a:moveTo>
                  <a:lnTo>
                    <a:pt x="958214" y="16002"/>
                  </a:lnTo>
                  <a:lnTo>
                    <a:pt x="977138" y="21590"/>
                  </a:lnTo>
                  <a:lnTo>
                    <a:pt x="966716" y="56593"/>
                  </a:lnTo>
                  <a:lnTo>
                    <a:pt x="978916" y="106807"/>
                  </a:lnTo>
                  <a:lnTo>
                    <a:pt x="980186" y="112141"/>
                  </a:lnTo>
                  <a:lnTo>
                    <a:pt x="985520" y="115443"/>
                  </a:lnTo>
                  <a:lnTo>
                    <a:pt x="996188" y="112903"/>
                  </a:lnTo>
                  <a:lnTo>
                    <a:pt x="999489" y="107442"/>
                  </a:lnTo>
                  <a:lnTo>
                    <a:pt x="998093" y="102235"/>
                  </a:lnTo>
                  <a:lnTo>
                    <a:pt x="977204" y="16002"/>
                  </a:lnTo>
                  <a:close/>
                </a:path>
                <a:path w="999489" h="3239770">
                  <a:moveTo>
                    <a:pt x="973327" y="0"/>
                  </a:moveTo>
                  <a:lnTo>
                    <a:pt x="896493" y="71882"/>
                  </a:lnTo>
                  <a:lnTo>
                    <a:pt x="892556" y="75692"/>
                  </a:lnTo>
                  <a:lnTo>
                    <a:pt x="892301" y="81915"/>
                  </a:lnTo>
                  <a:lnTo>
                    <a:pt x="899795" y="89916"/>
                  </a:lnTo>
                  <a:lnTo>
                    <a:pt x="906145" y="90170"/>
                  </a:lnTo>
                  <a:lnTo>
                    <a:pt x="910082" y="86360"/>
                  </a:lnTo>
                  <a:lnTo>
                    <a:pt x="947781" y="51039"/>
                  </a:lnTo>
                  <a:lnTo>
                    <a:pt x="958214" y="16002"/>
                  </a:lnTo>
                  <a:lnTo>
                    <a:pt x="977204" y="16002"/>
                  </a:lnTo>
                  <a:lnTo>
                    <a:pt x="973327" y="0"/>
                  </a:lnTo>
                  <a:close/>
                </a:path>
                <a:path w="999489" h="3239770">
                  <a:moveTo>
                    <a:pt x="975417" y="21082"/>
                  </a:moveTo>
                  <a:lnTo>
                    <a:pt x="958088" y="21082"/>
                  </a:lnTo>
                  <a:lnTo>
                    <a:pt x="974471" y="26035"/>
                  </a:lnTo>
                  <a:lnTo>
                    <a:pt x="962106" y="37619"/>
                  </a:lnTo>
                  <a:lnTo>
                    <a:pt x="966716" y="56593"/>
                  </a:lnTo>
                  <a:lnTo>
                    <a:pt x="977138" y="21590"/>
                  </a:lnTo>
                  <a:lnTo>
                    <a:pt x="975417" y="21082"/>
                  </a:lnTo>
                  <a:close/>
                </a:path>
                <a:path w="999489" h="3239770">
                  <a:moveTo>
                    <a:pt x="958214" y="16002"/>
                  </a:moveTo>
                  <a:lnTo>
                    <a:pt x="947781" y="51039"/>
                  </a:lnTo>
                  <a:lnTo>
                    <a:pt x="962106" y="37619"/>
                  </a:lnTo>
                  <a:lnTo>
                    <a:pt x="958088" y="21082"/>
                  </a:lnTo>
                  <a:lnTo>
                    <a:pt x="975417" y="21082"/>
                  </a:lnTo>
                  <a:lnTo>
                    <a:pt x="958214" y="16002"/>
                  </a:lnTo>
                  <a:close/>
                </a:path>
                <a:path w="999489" h="3239770">
                  <a:moveTo>
                    <a:pt x="958088" y="21082"/>
                  </a:moveTo>
                  <a:lnTo>
                    <a:pt x="962106" y="37619"/>
                  </a:lnTo>
                  <a:lnTo>
                    <a:pt x="974471" y="26035"/>
                  </a:lnTo>
                  <a:lnTo>
                    <a:pt x="958088" y="21082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5301995"/>
              <a:ext cx="1429512" cy="14279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56921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Perigo</a:t>
            </a:r>
            <a:r>
              <a:rPr sz="3600" b="1" spc="-5" dirty="0">
                <a:solidFill>
                  <a:srgbClr val="00498E"/>
                </a:solidFill>
                <a:latin typeface="Arial"/>
                <a:cs typeface="Arial"/>
              </a:rPr>
              <a:t>:</a:t>
            </a:r>
            <a:r>
              <a:rPr sz="3600" b="1" spc="-15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Conexões</a:t>
            </a:r>
            <a:r>
              <a:rPr sz="3600" b="1" spc="-25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erradas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6492" y="3974591"/>
            <a:ext cx="3573779" cy="1336675"/>
            <a:chOff x="126492" y="3974591"/>
            <a:chExt cx="3573779" cy="13366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492" y="3974591"/>
              <a:ext cx="3573779" cy="5135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492" y="4248911"/>
              <a:ext cx="3409188" cy="5135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492" y="4523231"/>
              <a:ext cx="2735580" cy="5135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4797551"/>
              <a:ext cx="2185416" cy="51358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58267" y="4023741"/>
            <a:ext cx="323532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Conexões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erradas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podem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danificar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os</a:t>
            </a:r>
            <a:r>
              <a:rPr sz="1800" spc="-10" dirty="0">
                <a:latin typeface="Calibri"/>
                <a:cs typeface="Calibri"/>
              </a:rPr>
              <a:t> componentes,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principalmente </a:t>
            </a:r>
            <a:r>
              <a:rPr sz="1800" spc="-5" dirty="0">
                <a:latin typeface="Calibri"/>
                <a:cs typeface="Calibri"/>
              </a:rPr>
              <a:t> nos casos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conexões</a:t>
            </a:r>
            <a:r>
              <a:rPr sz="1800" spc="-5" dirty="0">
                <a:latin typeface="Calibri"/>
                <a:cs typeface="Calibri"/>
              </a:rPr>
              <a:t> de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alimentação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(fonte).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75303" y="4864353"/>
            <a:ext cx="450977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Conectores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da</a:t>
            </a:r>
            <a:r>
              <a:rPr sz="1600" spc="-15" dirty="0">
                <a:latin typeface="Calibri"/>
                <a:cs typeface="Calibri"/>
              </a:rPr>
              <a:t> fonte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para</a:t>
            </a:r>
            <a:r>
              <a:rPr sz="1600" spc="-10" dirty="0">
                <a:latin typeface="Calibri"/>
                <a:cs typeface="Calibri"/>
              </a:rPr>
              <a:t> alimentar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unidades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disco. </a:t>
            </a:r>
            <a:r>
              <a:rPr sz="1600" spc="-3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Esses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conectores</a:t>
            </a:r>
            <a:r>
              <a:rPr sz="1600" spc="4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só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encaixam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na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posição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correta, 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entretanto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alguns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usuários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conseguem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encaixá-los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de 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forma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invertida!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67555" y="908303"/>
            <a:ext cx="4706111" cy="365607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79704" y="981455"/>
            <a:ext cx="2596896" cy="2660904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484759"/>
            <a:ext cx="23387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498E"/>
                </a:solidFill>
              </a:rPr>
              <a:t>Gabinetes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088" y="1196339"/>
            <a:ext cx="8641080" cy="5401056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4750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1)</a:t>
            </a:r>
            <a:r>
              <a:rPr sz="3600" b="1" spc="-20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Gabinete</a:t>
            </a:r>
            <a:r>
              <a:rPr sz="3600" b="1" spc="-15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midi</a:t>
            </a:r>
            <a:r>
              <a:rPr sz="3600" b="1" spc="-35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torre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1097660"/>
            <a:ext cx="4067175" cy="3592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857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Gabinetes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midi-torre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têm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primeira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vantagem,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facilidade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da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montagem.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Nada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apertos,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peças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internas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têm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bastante </a:t>
            </a:r>
            <a:r>
              <a:rPr sz="1800" spc="-10" dirty="0">
                <a:latin typeface="Calibri"/>
                <a:cs typeface="Calibri"/>
              </a:rPr>
              <a:t> espaço,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facilitando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montagem,</a:t>
            </a:r>
            <a:r>
              <a:rPr sz="1800" dirty="0">
                <a:latin typeface="Calibri"/>
                <a:cs typeface="Calibri"/>
              </a:rPr>
              <a:t> a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manutenção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expansão.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Sua </a:t>
            </a:r>
            <a:r>
              <a:rPr sz="1800" dirty="0">
                <a:latin typeface="Calibri"/>
                <a:cs typeface="Calibri"/>
              </a:rPr>
              <a:t>maior </a:t>
            </a:r>
            <a:r>
              <a:rPr sz="1800" spc="-10" dirty="0">
                <a:latin typeface="Calibri"/>
                <a:cs typeface="Calibri"/>
              </a:rPr>
              <a:t>vantagem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entretanto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é a</a:t>
            </a:r>
            <a:r>
              <a:rPr sz="1800" spc="-5" dirty="0">
                <a:latin typeface="Calibri"/>
                <a:cs typeface="Calibri"/>
              </a:rPr>
              <a:t> maior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facilidade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para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dissipação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do </a:t>
            </a:r>
            <a:r>
              <a:rPr sz="1800" spc="-35" dirty="0">
                <a:latin typeface="Calibri"/>
                <a:cs typeface="Calibri"/>
              </a:rPr>
              <a:t>calor.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Um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PC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moderno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tem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muitos </a:t>
            </a:r>
            <a:r>
              <a:rPr sz="1800" spc="-10" dirty="0">
                <a:latin typeface="Calibri"/>
                <a:cs typeface="Calibri"/>
              </a:rPr>
              <a:t>componentes </a:t>
            </a:r>
            <a:r>
              <a:rPr sz="1800" spc="-5" dirty="0">
                <a:latin typeface="Calibri"/>
                <a:cs typeface="Calibri"/>
              </a:rPr>
              <a:t> quentes.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Em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um </a:t>
            </a:r>
            <a:r>
              <a:rPr sz="1800" spc="-10" dirty="0">
                <a:latin typeface="Calibri"/>
                <a:cs typeface="Calibri"/>
              </a:rPr>
              <a:t>gabinete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maior,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os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componetes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quentes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podem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ser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distanciados,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evitando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que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calor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fique </a:t>
            </a:r>
            <a:r>
              <a:rPr sz="1800" dirty="0">
                <a:latin typeface="Calibri"/>
                <a:cs typeface="Calibri"/>
              </a:rPr>
              <a:t> acumulado.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Também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facilita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 circulação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interna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5" dirty="0">
                <a:latin typeface="Calibri"/>
                <a:cs typeface="Calibri"/>
              </a:rPr>
              <a:t>ar,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evitando</a:t>
            </a:r>
            <a:r>
              <a:rPr sz="1800" dirty="0">
                <a:latin typeface="Calibri"/>
                <a:cs typeface="Calibri"/>
              </a:rPr>
              <a:t> 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aquecimento.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6800" y="990600"/>
            <a:ext cx="3944111" cy="52578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76131" y="172212"/>
            <a:ext cx="3048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67068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2)Não use</a:t>
            </a:r>
            <a:r>
              <a:rPr sz="3600" b="1" spc="-10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gabinetes</a:t>
            </a:r>
            <a:r>
              <a:rPr sz="3600" b="1" spc="10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mini</a:t>
            </a:r>
            <a:r>
              <a:rPr sz="3600" b="1" spc="-5" dirty="0">
                <a:latin typeface="Arial"/>
                <a:cs typeface="Arial"/>
              </a:rPr>
              <a:t> torre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1097660"/>
            <a:ext cx="3848735" cy="3592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Porque </a:t>
            </a:r>
            <a:r>
              <a:rPr sz="1800" spc="-10" dirty="0">
                <a:latin typeface="Calibri"/>
                <a:cs typeface="Calibri"/>
              </a:rPr>
              <a:t>então tantos micros </a:t>
            </a:r>
            <a:r>
              <a:rPr sz="1800" dirty="0">
                <a:latin typeface="Calibri"/>
                <a:cs typeface="Calibri"/>
              </a:rPr>
              <a:t>são </a:t>
            </a:r>
            <a:r>
              <a:rPr sz="1800" spc="-5" dirty="0">
                <a:latin typeface="Calibri"/>
                <a:cs typeface="Calibri"/>
              </a:rPr>
              <a:t>vendidos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gabinetes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mini-torre? </a:t>
            </a:r>
            <a:r>
              <a:rPr sz="1800" spc="-15" dirty="0">
                <a:latin typeface="Calibri"/>
                <a:cs typeface="Calibri"/>
              </a:rPr>
              <a:t>Porque</a:t>
            </a:r>
            <a:r>
              <a:rPr sz="1800" dirty="0">
                <a:latin typeface="Calibri"/>
                <a:cs typeface="Calibri"/>
              </a:rPr>
              <a:t> esses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gabinetes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são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um </a:t>
            </a:r>
            <a:r>
              <a:rPr sz="1800" spc="-10" dirty="0">
                <a:latin typeface="Calibri"/>
                <a:cs typeface="Calibri"/>
              </a:rPr>
              <a:t>pouco</a:t>
            </a:r>
            <a:r>
              <a:rPr sz="1800" dirty="0">
                <a:latin typeface="Calibri"/>
                <a:cs typeface="Calibri"/>
              </a:rPr>
              <a:t> mais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baratos,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assim </a:t>
            </a:r>
            <a:r>
              <a:rPr sz="1800" dirty="0">
                <a:latin typeface="Calibri"/>
                <a:cs typeface="Calibri"/>
              </a:rPr>
              <a:t>o </a:t>
            </a:r>
            <a:r>
              <a:rPr sz="1800" spc="-10" dirty="0">
                <a:latin typeface="Calibri"/>
                <a:cs typeface="Calibri"/>
              </a:rPr>
              <a:t>produtor </a:t>
            </a:r>
            <a:r>
              <a:rPr sz="1800" spc="-5" dirty="0">
                <a:latin typeface="Calibri"/>
                <a:cs typeface="Calibri"/>
              </a:rPr>
              <a:t>consegue uma </a:t>
            </a:r>
            <a:r>
              <a:rPr sz="1800" spc="-10" dirty="0">
                <a:latin typeface="Calibri"/>
                <a:cs typeface="Calibri"/>
              </a:rPr>
              <a:t>redução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média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 </a:t>
            </a:r>
            <a:r>
              <a:rPr sz="1800" dirty="0">
                <a:latin typeface="Calibri"/>
                <a:cs typeface="Calibri"/>
              </a:rPr>
              <a:t>50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reais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preço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final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do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computador.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Provavelmente </a:t>
            </a:r>
            <a:r>
              <a:rPr sz="1800" dirty="0">
                <a:latin typeface="Calibri"/>
                <a:cs typeface="Calibri"/>
              </a:rPr>
              <a:t>às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custas</a:t>
            </a:r>
            <a:r>
              <a:rPr sz="1800" spc="-5" dirty="0">
                <a:latin typeface="Calibri"/>
                <a:cs typeface="Calibri"/>
              </a:rPr>
              <a:t> de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um aumento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10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20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graus</a:t>
            </a:r>
            <a:r>
              <a:rPr sz="1800" spc="-5" dirty="0">
                <a:latin typeface="Calibri"/>
                <a:cs typeface="Calibri"/>
              </a:rPr>
              <a:t> na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temperatura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interna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do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computador, 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resultando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 </a:t>
            </a:r>
            <a:r>
              <a:rPr sz="1800" spc="-10" dirty="0">
                <a:latin typeface="Calibri"/>
                <a:cs typeface="Calibri"/>
              </a:rPr>
              <a:t>superaquecimento,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travamentos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 </a:t>
            </a:r>
            <a:r>
              <a:rPr sz="1800" spc="-15" dirty="0">
                <a:latin typeface="Calibri"/>
                <a:cs typeface="Calibri"/>
              </a:rPr>
              <a:t>até</a:t>
            </a:r>
            <a:r>
              <a:rPr sz="1800" dirty="0">
                <a:latin typeface="Calibri"/>
                <a:cs typeface="Calibri"/>
              </a:rPr>
              <a:t> mesmo a </a:t>
            </a:r>
            <a:r>
              <a:rPr sz="1800" spc="-5" dirty="0">
                <a:latin typeface="Calibri"/>
                <a:cs typeface="Calibri"/>
              </a:rPr>
              <a:t>queima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do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processador.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Além </a:t>
            </a:r>
            <a:r>
              <a:rPr sz="1800" spc="-10" dirty="0">
                <a:latin typeface="Calibri"/>
                <a:cs typeface="Calibri"/>
              </a:rPr>
              <a:t>disso,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gabinetes </a:t>
            </a:r>
            <a:r>
              <a:rPr sz="1800" spc="-5" dirty="0">
                <a:latin typeface="Calibri"/>
                <a:cs typeface="Calibri"/>
              </a:rPr>
              <a:t> pequenos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são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difícil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montagem, </a:t>
            </a:r>
            <a:r>
              <a:rPr sz="1800" spc="-5" dirty="0">
                <a:latin typeface="Calibri"/>
                <a:cs typeface="Calibri"/>
              </a:rPr>
              <a:t> expansão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manutenção.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83835" y="981455"/>
            <a:ext cx="3899916" cy="5111496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5639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00498E"/>
                </a:solidFill>
                <a:latin typeface="Arial"/>
                <a:cs typeface="Arial"/>
              </a:rPr>
              <a:t>3</a:t>
            </a:r>
            <a:r>
              <a:rPr sz="3600" b="1" spc="-5" dirty="0">
                <a:latin typeface="Arial"/>
                <a:cs typeface="Arial"/>
              </a:rPr>
              <a:t>)</a:t>
            </a:r>
            <a:r>
              <a:rPr sz="3600" b="1" spc="-30" dirty="0">
                <a:latin typeface="Arial"/>
                <a:cs typeface="Arial"/>
              </a:rPr>
              <a:t> </a:t>
            </a:r>
            <a:r>
              <a:rPr sz="3600" b="1" spc="-20" dirty="0">
                <a:latin typeface="Arial"/>
                <a:cs typeface="Arial"/>
              </a:rPr>
              <a:t>Ventiladores</a:t>
            </a:r>
            <a:r>
              <a:rPr sz="3600" b="1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adicionais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1097660"/>
            <a:ext cx="3387725" cy="3043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fonte</a:t>
            </a:r>
            <a:r>
              <a:rPr sz="1800" dirty="0">
                <a:latin typeface="Calibri"/>
                <a:cs typeface="Calibri"/>
              </a:rPr>
              <a:t> 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alimentação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possui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um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ventilador</a:t>
            </a:r>
            <a:r>
              <a:rPr sz="1800" spc="-10" dirty="0">
                <a:latin typeface="Calibri"/>
                <a:cs typeface="Calibri"/>
              </a:rPr>
              <a:t> traseiro </a:t>
            </a:r>
            <a:r>
              <a:rPr sz="1800" spc="-15" dirty="0">
                <a:latin typeface="Calibri"/>
                <a:cs typeface="Calibri"/>
              </a:rPr>
              <a:t>(exaustor)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que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expulsa 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</a:t>
            </a:r>
            <a:r>
              <a:rPr sz="1800" spc="-10" dirty="0">
                <a:latin typeface="Calibri"/>
                <a:cs typeface="Calibri"/>
              </a:rPr>
              <a:t> quente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para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 parte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traseira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computador.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Este 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exaustor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não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é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suficiente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para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os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PCs atuais.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É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preciso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um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ventilador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adicional.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Pode</a:t>
            </a:r>
            <a:r>
              <a:rPr sz="1800" dirty="0">
                <a:latin typeface="Calibri"/>
                <a:cs typeface="Calibri"/>
              </a:rPr>
              <a:t> ser</a:t>
            </a:r>
            <a:r>
              <a:rPr sz="1800" spc="-5" dirty="0">
                <a:latin typeface="Calibri"/>
                <a:cs typeface="Calibri"/>
              </a:rPr>
              <a:t> um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ventilador </a:t>
            </a:r>
            <a:r>
              <a:rPr sz="1800" spc="-15" dirty="0">
                <a:latin typeface="Calibri"/>
                <a:cs typeface="Calibri"/>
              </a:rPr>
              <a:t>traseiro, </a:t>
            </a:r>
            <a:r>
              <a:rPr sz="1800" spc="-5" dirty="0">
                <a:latin typeface="Calibri"/>
                <a:cs typeface="Calibri"/>
              </a:rPr>
              <a:t>expulsando </a:t>
            </a:r>
            <a:r>
              <a:rPr sz="1800" dirty="0">
                <a:latin typeface="Calibri"/>
                <a:cs typeface="Calibri"/>
              </a:rPr>
              <a:t>o ar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quente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para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fora,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 </a:t>
            </a:r>
            <a:r>
              <a:rPr sz="1800" spc="-10" dirty="0">
                <a:latin typeface="Calibri"/>
                <a:cs typeface="Calibri"/>
              </a:rPr>
              <a:t>então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um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ventilador</a:t>
            </a:r>
            <a:r>
              <a:rPr sz="1800" spc="-15" dirty="0">
                <a:latin typeface="Calibri"/>
                <a:cs typeface="Calibri"/>
              </a:rPr>
              <a:t> dianteiro,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puxando</a:t>
            </a:r>
            <a:r>
              <a:rPr sz="1800" dirty="0">
                <a:latin typeface="Calibri"/>
                <a:cs typeface="Calibri"/>
              </a:rPr>
              <a:t> ar </a:t>
            </a:r>
            <a:r>
              <a:rPr sz="1800" spc="-5" dirty="0">
                <a:latin typeface="Calibri"/>
                <a:cs typeface="Calibri"/>
              </a:rPr>
              <a:t>frio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para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dentro</a:t>
            </a:r>
            <a:r>
              <a:rPr sz="1800" spc="-5" dirty="0">
                <a:latin typeface="Calibri"/>
                <a:cs typeface="Calibri"/>
              </a:rPr>
              <a:t> do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gabinete.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70603" y="1053083"/>
            <a:ext cx="4760976" cy="496824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37871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Exaustor</a:t>
            </a:r>
            <a:r>
              <a:rPr sz="3600" b="1" spc="-55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traseiro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1097660"/>
            <a:ext cx="4257675" cy="2494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Muitos</a:t>
            </a:r>
            <a:r>
              <a:rPr sz="1800" spc="-10" dirty="0">
                <a:latin typeface="Calibri"/>
                <a:cs typeface="Calibri"/>
              </a:rPr>
              <a:t> gabinetes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já </a:t>
            </a:r>
            <a:r>
              <a:rPr sz="1800" dirty="0">
                <a:latin typeface="Calibri"/>
                <a:cs typeface="Calibri"/>
              </a:rPr>
              <a:t>vêm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exaustor 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traseiro,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ventilador</a:t>
            </a:r>
            <a:r>
              <a:rPr sz="1800" spc="-10" dirty="0">
                <a:latin typeface="Calibri"/>
                <a:cs typeface="Calibri"/>
              </a:rPr>
              <a:t> dianteiro.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 não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vier,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você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pode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comprar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um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ventilador </a:t>
            </a:r>
            <a:r>
              <a:rPr sz="1800" dirty="0">
                <a:latin typeface="Calibri"/>
                <a:cs typeface="Calibri"/>
              </a:rPr>
              <a:t>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instalar.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mesmo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tipo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ventilador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ser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instalado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parte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dianteira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traseira,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basta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checar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pequena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seta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sua </a:t>
            </a:r>
            <a:r>
              <a:rPr sz="1800" spc="-10" dirty="0">
                <a:latin typeface="Calibri"/>
                <a:cs typeface="Calibri"/>
              </a:rPr>
              <a:t>parte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lateral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que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indica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direção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fluxo</a:t>
            </a:r>
            <a:r>
              <a:rPr sz="1800" spc="-5" dirty="0">
                <a:latin typeface="Calibri"/>
                <a:cs typeface="Calibri"/>
              </a:rPr>
              <a:t> 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65" dirty="0">
                <a:latin typeface="Calibri"/>
                <a:cs typeface="Calibri"/>
              </a:rPr>
              <a:t>ar.</a:t>
            </a:r>
            <a:endParaRPr sz="1800">
              <a:latin typeface="Calibri"/>
              <a:cs typeface="Calibri"/>
            </a:endParaRPr>
          </a:p>
          <a:p>
            <a:pPr marL="12700" marR="26034">
              <a:lnSpc>
                <a:spcPct val="100000"/>
              </a:lnSpc>
            </a:pPr>
            <a:r>
              <a:rPr sz="1800" spc="-35" dirty="0">
                <a:latin typeface="Calibri"/>
                <a:cs typeface="Calibri"/>
              </a:rPr>
              <a:t>Todos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os</a:t>
            </a:r>
            <a:r>
              <a:rPr sz="1800" spc="-10" dirty="0">
                <a:latin typeface="Calibri"/>
                <a:cs typeface="Calibri"/>
              </a:rPr>
              <a:t> gabinetes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modernos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possuem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locais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para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instalação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desses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ventiladores.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60035" y="908303"/>
            <a:ext cx="3989832" cy="53431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76131" y="172212"/>
            <a:ext cx="3048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37833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5" dirty="0">
                <a:latin typeface="Arial"/>
                <a:cs typeface="Arial"/>
              </a:rPr>
              <a:t>Ventilador</a:t>
            </a:r>
            <a:r>
              <a:rPr sz="3600" b="1" spc="-65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frontal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1097660"/>
            <a:ext cx="3397250" cy="3866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Se </a:t>
            </a:r>
            <a:r>
              <a:rPr sz="1800" dirty="0">
                <a:latin typeface="Calibri"/>
                <a:cs typeface="Calibri"/>
              </a:rPr>
              <a:t>o seu</a:t>
            </a:r>
            <a:r>
              <a:rPr sz="1800" spc="-10" dirty="0">
                <a:latin typeface="Calibri"/>
                <a:cs typeface="Calibri"/>
              </a:rPr>
              <a:t> gabinete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possui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uma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boa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entrada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</a:t>
            </a:r>
            <a:r>
              <a:rPr sz="1800" spc="-10" dirty="0">
                <a:latin typeface="Calibri"/>
                <a:cs typeface="Calibri"/>
              </a:rPr>
              <a:t> frontal,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você</a:t>
            </a:r>
            <a:r>
              <a:rPr sz="1800" spc="-5" dirty="0">
                <a:latin typeface="Calibri"/>
                <a:cs typeface="Calibri"/>
              </a:rPr>
              <a:t> pode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usar um ventilador </a:t>
            </a:r>
            <a:r>
              <a:rPr sz="1800" spc="-10" dirty="0">
                <a:latin typeface="Calibri"/>
                <a:cs typeface="Calibri"/>
              </a:rPr>
              <a:t>dianteiro. </a:t>
            </a:r>
            <a:r>
              <a:rPr sz="1800" spc="-5" dirty="0">
                <a:latin typeface="Calibri"/>
                <a:cs typeface="Calibri"/>
              </a:rPr>
              <a:t>Alguns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gabinetes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possuem </a:t>
            </a:r>
            <a:r>
              <a:rPr sz="1800" spc="-10" dirty="0">
                <a:latin typeface="Calibri"/>
                <a:cs typeface="Calibri"/>
              </a:rPr>
              <a:t>local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para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instalação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um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ventilador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adicional,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para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refrigeração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disco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rígido.</a:t>
            </a:r>
            <a:endParaRPr sz="1800">
              <a:latin typeface="Calibri"/>
              <a:cs typeface="Calibri"/>
            </a:endParaRPr>
          </a:p>
          <a:p>
            <a:pPr marL="12700" marR="103505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Não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é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normalmente</a:t>
            </a:r>
            <a:r>
              <a:rPr sz="1800" spc="-5" dirty="0">
                <a:latin typeface="Calibri"/>
                <a:cs typeface="Calibri"/>
              </a:rPr>
              <a:t> necessário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instalar </a:t>
            </a:r>
            <a:r>
              <a:rPr sz="1800" spc="-5" dirty="0">
                <a:latin typeface="Calibri"/>
                <a:cs typeface="Calibri"/>
              </a:rPr>
              <a:t>dois ventiladores </a:t>
            </a:r>
            <a:r>
              <a:rPr sz="1800" spc="-10" dirty="0">
                <a:latin typeface="Calibri"/>
                <a:cs typeface="Calibri"/>
              </a:rPr>
              <a:t>(dianteiro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traseiro). Instale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apenas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um. Se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ainda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assim</a:t>
            </a:r>
            <a:r>
              <a:rPr sz="1800" spc="-15" dirty="0">
                <a:latin typeface="Calibri"/>
                <a:cs typeface="Calibri"/>
              </a:rPr>
              <a:t> existir</a:t>
            </a:r>
            <a:r>
              <a:rPr sz="1800" spc="-5" dirty="0">
                <a:latin typeface="Calibri"/>
                <a:cs typeface="Calibri"/>
              </a:rPr>
              <a:t> muito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calor</a:t>
            </a:r>
            <a:r>
              <a:rPr sz="1800" spc="-5" dirty="0">
                <a:latin typeface="Calibri"/>
                <a:cs typeface="Calibri"/>
              </a:rPr>
              <a:t> no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interior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do</a:t>
            </a:r>
            <a:r>
              <a:rPr sz="1800" spc="-10" dirty="0">
                <a:latin typeface="Calibri"/>
                <a:cs typeface="Calibri"/>
              </a:rPr>
              <a:t> gabinete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(acima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 </a:t>
            </a:r>
            <a:r>
              <a:rPr sz="1800" dirty="0">
                <a:latin typeface="Calibri"/>
                <a:cs typeface="Calibri"/>
              </a:rPr>
              <a:t>42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graus), instale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um</a:t>
            </a:r>
            <a:r>
              <a:rPr sz="1800" dirty="0">
                <a:latin typeface="Calibri"/>
                <a:cs typeface="Calibri"/>
              </a:rPr>
              <a:t> segundo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ventilador.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40708" y="1412747"/>
            <a:ext cx="4789932" cy="4448556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3987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“Fonte</a:t>
            </a:r>
            <a:r>
              <a:rPr sz="3600" b="1" spc="-45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ou</a:t>
            </a:r>
            <a:r>
              <a:rPr sz="3600" b="1" spc="-40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placa?”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1097660"/>
            <a:ext cx="2800350" cy="3866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0014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As </a:t>
            </a:r>
            <a:r>
              <a:rPr sz="1800" spc="-10" dirty="0">
                <a:latin typeface="Calibri"/>
                <a:cs typeface="Calibri"/>
              </a:rPr>
              <a:t>placas </a:t>
            </a:r>
            <a:r>
              <a:rPr sz="1800" spc="-5" dirty="0">
                <a:latin typeface="Calibri"/>
                <a:cs typeface="Calibri"/>
              </a:rPr>
              <a:t>de CPU </a:t>
            </a:r>
            <a:r>
              <a:rPr sz="1800" dirty="0">
                <a:latin typeface="Calibri"/>
                <a:cs typeface="Calibri"/>
              </a:rPr>
              <a:t>modernas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possuem pequenos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conectores </a:t>
            </a:r>
            <a:r>
              <a:rPr sz="1800" spc="-5" dirty="0">
                <a:latin typeface="Calibri"/>
                <a:cs typeface="Calibri"/>
              </a:rPr>
              <a:t>de </a:t>
            </a:r>
            <a:r>
              <a:rPr sz="1800" dirty="0">
                <a:latin typeface="Calibri"/>
                <a:cs typeface="Calibri"/>
              </a:rPr>
              <a:t>3 </a:t>
            </a:r>
            <a:r>
              <a:rPr sz="1800" spc="-5" dirty="0">
                <a:latin typeface="Calibri"/>
                <a:cs typeface="Calibri"/>
              </a:rPr>
              <a:t>pinos </a:t>
            </a:r>
            <a:r>
              <a:rPr sz="1800" spc="-10" dirty="0">
                <a:latin typeface="Calibri"/>
                <a:cs typeface="Calibri"/>
              </a:rPr>
              <a:t>para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conexão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 ventiladores.</a:t>
            </a:r>
            <a:endParaRPr sz="1800">
              <a:latin typeface="Calibri"/>
              <a:cs typeface="Calibri"/>
            </a:endParaRPr>
          </a:p>
          <a:p>
            <a:pPr marL="12700" marR="457834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Normalmente </a:t>
            </a:r>
            <a:r>
              <a:rPr sz="1800" dirty="0">
                <a:latin typeface="Calibri"/>
                <a:cs typeface="Calibri"/>
              </a:rPr>
              <a:t>esses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conectores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são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indicados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como:</a:t>
            </a:r>
            <a:endParaRPr sz="1800">
              <a:latin typeface="Calibri"/>
              <a:cs typeface="Calibri"/>
            </a:endParaRPr>
          </a:p>
          <a:p>
            <a:pPr marL="12700" marR="168275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Chassis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FAN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Power </a:t>
            </a:r>
            <a:r>
              <a:rPr sz="1800" spc="-35" dirty="0">
                <a:latin typeface="Calibri"/>
                <a:cs typeface="Calibri"/>
              </a:rPr>
              <a:t>FAN 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System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FAN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Se </a:t>
            </a:r>
            <a:r>
              <a:rPr sz="1800" dirty="0">
                <a:latin typeface="Calibri"/>
                <a:cs typeface="Calibri"/>
              </a:rPr>
              <a:t>não </a:t>
            </a:r>
            <a:r>
              <a:rPr sz="1800" spc="-10" dirty="0">
                <a:latin typeface="Calibri"/>
                <a:cs typeface="Calibri"/>
              </a:rPr>
              <a:t>tiver </a:t>
            </a:r>
            <a:r>
              <a:rPr sz="1800" dirty="0">
                <a:latin typeface="Calibri"/>
                <a:cs typeface="Calibri"/>
              </a:rPr>
              <a:t>esses </a:t>
            </a:r>
            <a:r>
              <a:rPr sz="1800" spc="-10" dirty="0">
                <a:latin typeface="Calibri"/>
                <a:cs typeface="Calibri"/>
              </a:rPr>
              <a:t>conectores,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você</a:t>
            </a:r>
            <a:r>
              <a:rPr sz="1800" spc="-5" dirty="0">
                <a:latin typeface="Calibri"/>
                <a:cs typeface="Calibri"/>
              </a:rPr>
              <a:t> pode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ligar</a:t>
            </a:r>
            <a:r>
              <a:rPr sz="1800" dirty="0">
                <a:latin typeface="Calibri"/>
                <a:cs typeface="Calibri"/>
              </a:rPr>
              <a:t> 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cooler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diretamente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fonte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alimentação.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71747" y="4674870"/>
            <a:ext cx="5147310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Existem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ventiladores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com conector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de</a:t>
            </a:r>
            <a:r>
              <a:rPr sz="1400" dirty="0">
                <a:latin typeface="Calibri"/>
                <a:cs typeface="Calibri"/>
              </a:rPr>
              <a:t> 3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pinos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para</a:t>
            </a:r>
            <a:r>
              <a:rPr sz="1400" spc="-5" dirty="0">
                <a:latin typeface="Calibri"/>
                <a:cs typeface="Calibri"/>
              </a:rPr>
              <a:t> ligação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na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placa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de 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CPU,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 com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conectores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de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4 </a:t>
            </a:r>
            <a:r>
              <a:rPr sz="1400" spc="-5" dirty="0">
                <a:latin typeface="Calibri"/>
                <a:cs typeface="Calibri"/>
              </a:rPr>
              <a:t>pinos,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de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tamanho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maior, </a:t>
            </a:r>
            <a:r>
              <a:rPr sz="1400" spc="-10" dirty="0">
                <a:latin typeface="Calibri"/>
                <a:cs typeface="Calibri"/>
              </a:rPr>
              <a:t>para</a:t>
            </a:r>
            <a:r>
              <a:rPr sz="1400" spc="-5" dirty="0">
                <a:latin typeface="Calibri"/>
                <a:cs typeface="Calibri"/>
              </a:rPr>
              <a:t> ligação 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direta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na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fonte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de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alimentação. </a:t>
            </a:r>
            <a:r>
              <a:rPr sz="1400" dirty="0">
                <a:latin typeface="Calibri"/>
                <a:cs typeface="Calibri"/>
              </a:rPr>
              <a:t>Use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um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que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seja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ligado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diretamente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na </a:t>
            </a:r>
            <a:r>
              <a:rPr sz="1400" spc="-30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fonte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caso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 </a:t>
            </a:r>
            <a:r>
              <a:rPr sz="1400" spc="-5" dirty="0">
                <a:latin typeface="Calibri"/>
                <a:cs typeface="Calibri"/>
              </a:rPr>
              <a:t>sua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placa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de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CPU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não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tenha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conectores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próprios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para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ligar </a:t>
            </a:r>
            <a:r>
              <a:rPr sz="1400" spc="-30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esses ventiladores.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48228" y="981455"/>
            <a:ext cx="5556504" cy="3430524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5942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Cooler</a:t>
            </a:r>
            <a:r>
              <a:rPr sz="3600" b="1" spc="-10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ligado na placa mãe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1097660"/>
            <a:ext cx="3097530" cy="3866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Já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citamos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que</a:t>
            </a:r>
            <a:r>
              <a:rPr sz="1800" dirty="0">
                <a:latin typeface="Calibri"/>
                <a:cs typeface="Calibri"/>
              </a:rPr>
              <a:t> 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placas</a:t>
            </a:r>
            <a:r>
              <a:rPr sz="1800" spc="-5" dirty="0">
                <a:latin typeface="Calibri"/>
                <a:cs typeface="Calibri"/>
              </a:rPr>
              <a:t> 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CPU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possuem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conectores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3</a:t>
            </a:r>
            <a:r>
              <a:rPr sz="1800" spc="-5" dirty="0">
                <a:latin typeface="Calibri"/>
                <a:cs typeface="Calibri"/>
              </a:rPr>
              <a:t> pinos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para</a:t>
            </a:r>
            <a:r>
              <a:rPr sz="1800" spc="-10" dirty="0">
                <a:latin typeface="Calibri"/>
                <a:cs typeface="Calibri"/>
              </a:rPr>
              <a:t> ligar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ventiladores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do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gabiente. </a:t>
            </a:r>
            <a:r>
              <a:rPr sz="1800" dirty="0">
                <a:latin typeface="Calibri"/>
                <a:cs typeface="Calibri"/>
              </a:rPr>
              <a:t>Uma </a:t>
            </a:r>
            <a:r>
              <a:rPr sz="1800" spc="-5" dirty="0">
                <a:latin typeface="Calibri"/>
                <a:cs typeface="Calibri"/>
              </a:rPr>
              <a:t>grande </a:t>
            </a:r>
            <a:r>
              <a:rPr sz="1800" spc="-10" dirty="0">
                <a:latin typeface="Calibri"/>
                <a:cs typeface="Calibri"/>
              </a:rPr>
              <a:t>vantagem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desses</a:t>
            </a:r>
            <a:r>
              <a:rPr sz="1800" spc="-10" dirty="0">
                <a:latin typeface="Calibri"/>
                <a:cs typeface="Calibri"/>
              </a:rPr>
              <a:t> conectores</a:t>
            </a:r>
            <a:r>
              <a:rPr sz="1800" dirty="0">
                <a:latin typeface="Calibri"/>
                <a:cs typeface="Calibri"/>
              </a:rPr>
              <a:t> é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que </a:t>
            </a:r>
            <a:r>
              <a:rPr sz="1800" spc="-10" dirty="0">
                <a:latin typeface="Calibri"/>
                <a:cs typeface="Calibri"/>
              </a:rPr>
              <a:t>ligados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desta</a:t>
            </a:r>
            <a:r>
              <a:rPr sz="1800" spc="-10" dirty="0">
                <a:latin typeface="Calibri"/>
                <a:cs typeface="Calibri"/>
              </a:rPr>
              <a:t> forma,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rotação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dos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ventiladores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ser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monitorada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através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um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programa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que </a:t>
            </a:r>
            <a:r>
              <a:rPr sz="1800" dirty="0">
                <a:latin typeface="Calibri"/>
                <a:cs typeface="Calibri"/>
              </a:rPr>
              <a:t>vem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CD-ROM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que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acompanha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placa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CPU. 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ventilador </a:t>
            </a:r>
            <a:r>
              <a:rPr sz="1800" spc="-10" dirty="0">
                <a:latin typeface="Calibri"/>
                <a:cs typeface="Calibri"/>
              </a:rPr>
              <a:t>apresentar</a:t>
            </a:r>
            <a:r>
              <a:rPr sz="1800" spc="-5" dirty="0">
                <a:latin typeface="Calibri"/>
                <a:cs typeface="Calibri"/>
              </a:rPr>
              <a:t> algum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defeito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que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 </a:t>
            </a:r>
            <a:r>
              <a:rPr sz="1800" spc="-15" dirty="0">
                <a:latin typeface="Calibri"/>
                <a:cs typeface="Calibri"/>
              </a:rPr>
              <a:t>faça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parar </a:t>
            </a:r>
            <a:r>
              <a:rPr sz="1800" spc="-5" dirty="0">
                <a:latin typeface="Calibri"/>
                <a:cs typeface="Calibri"/>
              </a:rPr>
              <a:t>ou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reduzir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rotação,</a:t>
            </a:r>
            <a:r>
              <a:rPr sz="1800" dirty="0">
                <a:latin typeface="Calibri"/>
                <a:cs typeface="Calibri"/>
              </a:rPr>
              <a:t> o </a:t>
            </a:r>
            <a:r>
              <a:rPr sz="1800" spc="-5" dirty="0">
                <a:latin typeface="Calibri"/>
                <a:cs typeface="Calibri"/>
              </a:rPr>
              <a:t>usário</a:t>
            </a:r>
            <a:r>
              <a:rPr sz="1800" spc="-10" dirty="0">
                <a:latin typeface="Calibri"/>
                <a:cs typeface="Calibri"/>
              </a:rPr>
              <a:t> será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imediatamente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avisado.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9520" y="1196339"/>
            <a:ext cx="5041391" cy="2965704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680" y="193624"/>
            <a:ext cx="431609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5" dirty="0">
                <a:solidFill>
                  <a:srgbClr val="00498E"/>
                </a:solidFill>
                <a:latin typeface="Comic Sans MS"/>
                <a:cs typeface="Comic Sans MS"/>
              </a:rPr>
              <a:t>Perguntas?</a:t>
            </a:r>
            <a:endParaRPr sz="6600">
              <a:latin typeface="Comic Sans MS"/>
              <a:cs typeface="Comic Sans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5667" y="1488947"/>
            <a:ext cx="5768339" cy="38709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4970" y="115315"/>
            <a:ext cx="27457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Ate</a:t>
            </a:r>
            <a:r>
              <a:rPr sz="3600" b="1" dirty="0">
                <a:latin typeface="Arial"/>
                <a:cs typeface="Arial"/>
              </a:rPr>
              <a:t>r</a:t>
            </a:r>
            <a:r>
              <a:rPr sz="3600" b="1" spc="-5" dirty="0">
                <a:latin typeface="Arial"/>
                <a:cs typeface="Arial"/>
              </a:rPr>
              <a:t>ram</a:t>
            </a:r>
            <a:r>
              <a:rPr sz="3600" b="1" dirty="0">
                <a:latin typeface="Arial"/>
                <a:cs typeface="Arial"/>
              </a:rPr>
              <a:t>ento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32376" y="477012"/>
            <a:ext cx="2540507" cy="35996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58267" y="997458"/>
            <a:ext cx="8484235" cy="5111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368165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computador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deve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ligado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rede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elétrica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com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aterramento,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usando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tomadas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3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pinos:</a:t>
            </a:r>
            <a:endParaRPr sz="2200">
              <a:latin typeface="Calibri"/>
              <a:cs typeface="Calibri"/>
            </a:endParaRPr>
          </a:p>
          <a:p>
            <a:pPr marL="12700" marR="7386955">
              <a:lnSpc>
                <a:spcPct val="100000"/>
              </a:lnSpc>
              <a:spcBef>
                <a:spcPts val="580"/>
              </a:spcBef>
            </a:pPr>
            <a:r>
              <a:rPr sz="2400" b="1" spc="-35" dirty="0">
                <a:latin typeface="Calibri"/>
                <a:cs typeface="Calibri"/>
              </a:rPr>
              <a:t>FASE 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NE</a:t>
            </a:r>
            <a:r>
              <a:rPr sz="2400" b="1" spc="5" dirty="0">
                <a:latin typeface="Calibri"/>
                <a:cs typeface="Calibri"/>
              </a:rPr>
              <a:t>U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25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O  </a:t>
            </a:r>
            <a:r>
              <a:rPr sz="2400" b="1" spc="-5" dirty="0">
                <a:latin typeface="Calibri"/>
                <a:cs typeface="Calibri"/>
              </a:rPr>
              <a:t>TERRA</a:t>
            </a:r>
            <a:endParaRPr sz="2400">
              <a:latin typeface="Calibri"/>
              <a:cs typeface="Calibri"/>
            </a:endParaRPr>
          </a:p>
          <a:p>
            <a:pPr marL="12700" marR="4491355">
              <a:lnSpc>
                <a:spcPct val="100000"/>
              </a:lnSpc>
              <a:spcBef>
                <a:spcPts val="620"/>
              </a:spcBef>
            </a:pPr>
            <a:r>
              <a:rPr sz="2200" spc="-5" dirty="0">
                <a:latin typeface="Calibri"/>
                <a:cs typeface="Calibri"/>
              </a:rPr>
              <a:t>É </a:t>
            </a:r>
            <a:r>
              <a:rPr sz="2200" spc="-15" dirty="0">
                <a:latin typeface="Calibri"/>
                <a:cs typeface="Calibri"/>
              </a:rPr>
              <a:t>altamente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recomendável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ainda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 </a:t>
            </a:r>
            <a:r>
              <a:rPr sz="2200" spc="-5" dirty="0">
                <a:latin typeface="Calibri"/>
                <a:cs typeface="Calibri"/>
              </a:rPr>
              <a:t>seja usado</a:t>
            </a:r>
            <a:r>
              <a:rPr sz="2200" spc="-10" dirty="0">
                <a:latin typeface="Calibri"/>
                <a:cs typeface="Calibri"/>
              </a:rPr>
              <a:t> um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estabilizador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voltagem.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100">
              <a:latin typeface="Calibri"/>
              <a:cs typeface="Calibri"/>
            </a:endParaRPr>
          </a:p>
          <a:p>
            <a:pPr marL="67945" marR="5080" algn="just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latin typeface="Calibri"/>
                <a:cs typeface="Calibri"/>
              </a:rPr>
              <a:t>O </a:t>
            </a:r>
            <a:r>
              <a:rPr sz="2200" spc="-10" dirty="0">
                <a:latin typeface="Calibri"/>
                <a:cs typeface="Calibri"/>
              </a:rPr>
              <a:t>objetivo </a:t>
            </a:r>
            <a:r>
              <a:rPr sz="2200" dirty="0">
                <a:latin typeface="Calibri"/>
                <a:cs typeface="Calibri"/>
              </a:rPr>
              <a:t>do </a:t>
            </a:r>
            <a:r>
              <a:rPr sz="2200" spc="-20" dirty="0">
                <a:latin typeface="Calibri"/>
                <a:cs typeface="Calibri"/>
              </a:rPr>
              <a:t>terra </a:t>
            </a:r>
            <a:r>
              <a:rPr sz="2200" spc="-5" dirty="0">
                <a:latin typeface="Calibri"/>
                <a:cs typeface="Calibri"/>
              </a:rPr>
              <a:t>é </a:t>
            </a:r>
            <a:r>
              <a:rPr sz="2200" spc="-15" dirty="0">
                <a:latin typeface="Calibri"/>
                <a:cs typeface="Calibri"/>
              </a:rPr>
              <a:t>manter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20" dirty="0">
                <a:latin typeface="Calibri"/>
                <a:cs typeface="Calibri"/>
              </a:rPr>
              <a:t>carcaça </a:t>
            </a:r>
            <a:r>
              <a:rPr sz="2200" spc="-15" dirty="0">
                <a:latin typeface="Calibri"/>
                <a:cs typeface="Calibri"/>
              </a:rPr>
              <a:t>externa </a:t>
            </a:r>
            <a:r>
              <a:rPr sz="2200" spc="-5" dirty="0">
                <a:latin typeface="Calibri"/>
                <a:cs typeface="Calibri"/>
              </a:rPr>
              <a:t>do </a:t>
            </a:r>
            <a:r>
              <a:rPr sz="2200" spc="-10" dirty="0">
                <a:latin typeface="Calibri"/>
                <a:cs typeface="Calibri"/>
              </a:rPr>
              <a:t>equipamento ligada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-5" dirty="0">
                <a:latin typeface="Calibri"/>
                <a:cs typeface="Calibri"/>
              </a:rPr>
              <a:t> potencial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ZERO,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mesmo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solo,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evitando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usuário</a:t>
            </a:r>
            <a:r>
              <a:rPr sz="2200" spc="-5" dirty="0">
                <a:latin typeface="Calibri"/>
                <a:cs typeface="Calibri"/>
              </a:rPr>
              <a:t> tome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choques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fazendo</a:t>
            </a:r>
            <a:r>
              <a:rPr sz="2200" spc="-10" dirty="0">
                <a:latin typeface="Calibri"/>
                <a:cs typeface="Calibri"/>
              </a:rPr>
              <a:t> com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cargas</a:t>
            </a:r>
            <a:r>
              <a:rPr sz="2200" spc="-15" dirty="0">
                <a:latin typeface="Calibri"/>
                <a:cs typeface="Calibri"/>
              </a:rPr>
              <a:t> estáticas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não</a:t>
            </a:r>
            <a:r>
              <a:rPr sz="2200" dirty="0">
                <a:latin typeface="Calibri"/>
                <a:cs typeface="Calibri"/>
              </a:rPr>
              <a:t> se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acumulem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no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equipamento,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sendo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rapidamente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dissipadas</a:t>
            </a:r>
            <a:r>
              <a:rPr sz="2200" spc="-20" dirty="0">
                <a:latin typeface="Calibri"/>
                <a:cs typeface="Calibri"/>
              </a:rPr>
              <a:t> para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solo.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72883" y="620268"/>
            <a:ext cx="1831848" cy="34472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447" y="188976"/>
            <a:ext cx="8808720" cy="633679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4970" y="95834"/>
            <a:ext cx="31242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Arial"/>
                <a:cs typeface="Arial"/>
              </a:rPr>
              <a:t>Não</a:t>
            </a:r>
            <a:r>
              <a:rPr sz="3600" b="1" spc="-45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faça</a:t>
            </a:r>
            <a:r>
              <a:rPr sz="3600" b="1" spc="-50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isso!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2932" y="5367629"/>
            <a:ext cx="74326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A </a:t>
            </a:r>
            <a:r>
              <a:rPr sz="1800" b="1" spc="-10" dirty="0">
                <a:solidFill>
                  <a:srgbClr val="FF0000"/>
                </a:solidFill>
                <a:latin typeface="Calibri"/>
                <a:cs typeface="Calibri"/>
              </a:rPr>
              <a:t>falta 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do </a:t>
            </a:r>
            <a:r>
              <a:rPr sz="1800" b="1" spc="-5" dirty="0">
                <a:solidFill>
                  <a:srgbClr val="FF0000"/>
                </a:solidFill>
                <a:latin typeface="Calibri"/>
                <a:cs typeface="Calibri"/>
              </a:rPr>
              <a:t>fio 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de </a:t>
            </a:r>
            <a:r>
              <a:rPr sz="1800" b="1" spc="-15" dirty="0">
                <a:solidFill>
                  <a:srgbClr val="FF0000"/>
                </a:solidFill>
                <a:latin typeface="Calibri"/>
                <a:cs typeface="Calibri"/>
              </a:rPr>
              <a:t>terra </a:t>
            </a:r>
            <a:r>
              <a:rPr sz="1800" b="1" spc="-10" dirty="0">
                <a:solidFill>
                  <a:srgbClr val="FF0000"/>
                </a:solidFill>
                <a:latin typeface="Calibri"/>
                <a:cs typeface="Calibri"/>
              </a:rPr>
              <a:t>prejudica 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o </a:t>
            </a:r>
            <a:r>
              <a:rPr sz="1800" b="1" spc="-5" dirty="0">
                <a:solidFill>
                  <a:srgbClr val="FF0000"/>
                </a:solidFill>
                <a:latin typeface="Calibri"/>
                <a:cs typeface="Calibri"/>
              </a:rPr>
              <a:t>funcionamento 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do </a:t>
            </a:r>
            <a:r>
              <a:rPr sz="1800" b="1" spc="-20" dirty="0">
                <a:solidFill>
                  <a:srgbClr val="FF0000"/>
                </a:solidFill>
                <a:latin typeface="Calibri"/>
                <a:cs typeface="Calibri"/>
              </a:rPr>
              <a:t>computador. </a:t>
            </a:r>
            <a:r>
              <a:rPr sz="1800" b="1" spc="-5" dirty="0">
                <a:solidFill>
                  <a:srgbClr val="FF0000"/>
                </a:solidFill>
                <a:latin typeface="Calibri"/>
                <a:cs typeface="Calibri"/>
              </a:rPr>
              <a:t>Pior 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ainda, a </a:t>
            </a:r>
            <a:r>
              <a:rPr sz="1800" b="1" spc="-39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Calibri"/>
                <a:cs typeface="Calibri"/>
              </a:rPr>
              <a:t>possibilidade 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de </a:t>
            </a:r>
            <a:r>
              <a:rPr sz="1800" b="1" spc="-10" dirty="0">
                <a:solidFill>
                  <a:srgbClr val="FF0000"/>
                </a:solidFill>
                <a:latin typeface="Calibri"/>
                <a:cs typeface="Calibri"/>
              </a:rPr>
              <a:t>inversão entre </a:t>
            </a:r>
            <a:r>
              <a:rPr sz="1800" b="1" spc="-30" dirty="0">
                <a:solidFill>
                  <a:srgbClr val="FF0000"/>
                </a:solidFill>
                <a:latin typeface="Calibri"/>
                <a:cs typeface="Calibri"/>
              </a:rPr>
              <a:t>FASE 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e </a:t>
            </a:r>
            <a:r>
              <a:rPr sz="1800" b="1" spc="-5" dirty="0">
                <a:solidFill>
                  <a:srgbClr val="FF0000"/>
                </a:solidFill>
                <a:latin typeface="Calibri"/>
                <a:cs typeface="Calibri"/>
              </a:rPr>
              <a:t>NEUTRO 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pode </a:t>
            </a:r>
            <a:r>
              <a:rPr sz="1800" b="1" spc="-5" dirty="0">
                <a:solidFill>
                  <a:srgbClr val="FF0000"/>
                </a:solidFill>
                <a:latin typeface="Calibri"/>
                <a:cs typeface="Calibri"/>
              </a:rPr>
              <a:t>resultar 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na queima de </a:t>
            </a:r>
            <a:r>
              <a:rPr sz="1800" b="1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Calibri"/>
                <a:cs typeface="Calibri"/>
              </a:rPr>
              <a:t>equipamentos.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1123" y="1062227"/>
            <a:ext cx="7993380" cy="38785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2680</Words>
  <Application>Microsoft Office PowerPoint</Application>
  <PresentationFormat>Apresentação na tela (4:3)</PresentationFormat>
  <Paragraphs>213</Paragraphs>
  <Slides>69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69</vt:i4>
      </vt:variant>
    </vt:vector>
  </HeadingPairs>
  <TitlesOfParts>
    <vt:vector size="77" baseType="lpstr">
      <vt:lpstr>Arial</vt:lpstr>
      <vt:lpstr>Arial MT</vt:lpstr>
      <vt:lpstr>Calibri</vt:lpstr>
      <vt:lpstr>Calibri Light</vt:lpstr>
      <vt:lpstr>Comic Sans MS</vt:lpstr>
      <vt:lpstr>Symbol</vt:lpstr>
      <vt:lpstr>Tahoma</vt:lpstr>
      <vt:lpstr>Office Theme</vt:lpstr>
      <vt:lpstr>Apresentação do PowerPoint</vt:lpstr>
      <vt:lpstr>Apresentação: Prof. Guilherme Nonino Rosa</vt:lpstr>
      <vt:lpstr>Prof. Guilherme Nonino Rosa</vt:lpstr>
      <vt:lpstr>Apresentação do PowerPoint</vt:lpstr>
      <vt:lpstr>(Tensão)  Corrente  Alternada  volts – V</vt:lpstr>
      <vt:lpstr>Apresentação do PowerPoint</vt:lpstr>
      <vt:lpstr>Aterramento</vt:lpstr>
      <vt:lpstr>Apresentação do PowerPoint</vt:lpstr>
      <vt:lpstr>Não faça isso!</vt:lpstr>
      <vt:lpstr>Porque não posso fazer????</vt:lpstr>
      <vt:lpstr>Terrômetro</vt:lpstr>
      <vt:lpstr>Como fazer um aterramento.</vt:lpstr>
      <vt:lpstr>Eletricidade estática</vt:lpstr>
      <vt:lpstr>ESD podem causar incêndios</vt:lpstr>
      <vt:lpstr>Eletricidade estática existe!</vt:lpstr>
      <vt:lpstr>Desastre causado por ESD</vt:lpstr>
      <vt:lpstr>Chip danificado</vt:lpstr>
      <vt:lpstr>Ambientes úmidos e secos</vt:lpstr>
      <vt:lpstr>Segure as peças corretamente</vt:lpstr>
      <vt:lpstr>Segurando um disco rígido</vt:lpstr>
      <vt:lpstr>Segurando memórias</vt:lpstr>
      <vt:lpstr>Instalando memórias</vt:lpstr>
      <vt:lpstr>Segurando um processador</vt:lpstr>
      <vt:lpstr>Segurando placas</vt:lpstr>
      <vt:lpstr>Descarregando a eletricidade</vt:lpstr>
      <vt:lpstr>Pulseira anti-estática</vt:lpstr>
      <vt:lpstr>Filtro de Linha</vt:lpstr>
      <vt:lpstr>Estabilizadores</vt:lpstr>
      <vt:lpstr>No-Break</vt:lpstr>
      <vt:lpstr>Apresentação do PowerPoint</vt:lpstr>
      <vt:lpstr>FONTE AT</vt:lpstr>
      <vt:lpstr>CONECTANDO A FONTE AT À PLACA MÃE</vt:lpstr>
      <vt:lpstr>Apresentação do PowerPoint</vt:lpstr>
      <vt:lpstr>CONECTANDO A FONTE ATX À PLACA MÃE</vt:lpstr>
      <vt:lpstr>FONTE ATX</vt:lpstr>
      <vt:lpstr>Fonte ATX12V</vt:lpstr>
      <vt:lpstr>CONECTOR DE 12V (4 PINOS) ENCONTRADOS EM PLACAS-MÃE</vt:lpstr>
      <vt:lpstr>FONTE ATX12 VERSÃO 2.0</vt:lpstr>
      <vt:lpstr>Apresentação do PowerPoint</vt:lpstr>
      <vt:lpstr>FONTE EPS 12V</vt:lpstr>
      <vt:lpstr>FONTE LFX12V</vt:lpstr>
      <vt:lpstr>FONTE CFX12V</vt:lpstr>
      <vt:lpstr>FONTE TFX12V</vt:lpstr>
      <vt:lpstr>FONTE SFX12V</vt:lpstr>
      <vt:lpstr>Testando a fonte com o uso do multímetro</vt:lpstr>
      <vt:lpstr>Testando a fonte com o uso do multímetro</vt:lpstr>
      <vt:lpstr>Conector EPS12V.</vt:lpstr>
      <vt:lpstr>Um conector PEG de seis  pinos em uma placa de  vídeo.</vt:lpstr>
      <vt:lpstr>Apresentação do PowerPoint</vt:lpstr>
      <vt:lpstr>Apresentação do PowerPoint</vt:lpstr>
      <vt:lpstr>CALCULANDO A POTÊNCIA DA FONTE</vt:lpstr>
      <vt:lpstr>CALCULANDO A POTÊNCIA DA FONTE</vt:lpstr>
      <vt:lpstr>Apresentação do PowerPoint</vt:lpstr>
      <vt:lpstr>O sinal Power Good</vt:lpstr>
      <vt:lpstr>Alguns Modelos de Fonte de Alimentação</vt:lpstr>
      <vt:lpstr>Apresentação do PowerPoint</vt:lpstr>
      <vt:lpstr>Proteção</vt:lpstr>
      <vt:lpstr>Proteção</vt:lpstr>
      <vt:lpstr>Eficiência</vt:lpstr>
      <vt:lpstr>Perigo: Conexões erradas</vt:lpstr>
      <vt:lpstr>Gabinetes</vt:lpstr>
      <vt:lpstr>1) Gabinete midi torre</vt:lpstr>
      <vt:lpstr>2)Não use gabinetes mini torre</vt:lpstr>
      <vt:lpstr>3) Ventiladores adicionais</vt:lpstr>
      <vt:lpstr>Exaustor traseiro</vt:lpstr>
      <vt:lpstr>Ventilador frontal</vt:lpstr>
      <vt:lpstr>“Fonte ou placa?”</vt:lpstr>
      <vt:lpstr>Cooler ligado na placa mãe</vt:lpstr>
      <vt:lpstr>Perguntas?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Thiago Augusto da Costa</dc:creator>
  <cp:lastModifiedBy>Lidio Soares Teixeira Filho</cp:lastModifiedBy>
  <cp:revision>2</cp:revision>
  <dcterms:created xsi:type="dcterms:W3CDTF">2023-02-15T14:13:35Z</dcterms:created>
  <dcterms:modified xsi:type="dcterms:W3CDTF">2023-02-15T14:14:09Z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2017-08-26T00:00:00Z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2023-02-15T00:00:00Z</vt:filetime>
  </property>
</Properties>
</file>